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Montserrat Medium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ilsOq8bNZT7/su04CXq/0iBRS5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9F3D0D3-651A-4828-B61B-9D1941B2DFA7}">
  <a:tblStyle styleId="{49F3D0D3-651A-4828-B61B-9D1941B2DFA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Montserrat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Medium-italic.fntdata"/><Relationship Id="rId50" Type="http://schemas.openxmlformats.org/officeDocument/2006/relationships/font" Target="fonts/MontserratMedium-bold.fntdata"/><Relationship Id="rId53" Type="http://customschemas.google.com/relationships/presentationmetadata" Target="metadata"/><Relationship Id="rId52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39707902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63970790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639707902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397079021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63970790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6397079021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1dcc4f95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61dcc4f959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1dcc4f95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61dcc4f959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dcc4f95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61dcc4f959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9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43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43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46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7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24.png"/><Relationship Id="rId5" Type="http://schemas.openxmlformats.org/officeDocument/2006/relationships/image" Target="../media/image28.jpg"/><Relationship Id="rId6" Type="http://schemas.openxmlformats.org/officeDocument/2006/relationships/image" Target="../media/image22.jpg"/><Relationship Id="rId7" Type="http://schemas.openxmlformats.org/officeDocument/2006/relationships/image" Target="../media/image21.jpg"/><Relationship Id="rId8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3.jpg"/><Relationship Id="rId6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5.jpg"/><Relationship Id="rId5" Type="http://schemas.openxmlformats.org/officeDocument/2006/relationships/image" Target="../media/image21.jpg"/><Relationship Id="rId6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3.jpg"/><Relationship Id="rId6" Type="http://schemas.openxmlformats.org/officeDocument/2006/relationships/image" Target="../media/image21.jpg"/><Relationship Id="rId7" Type="http://schemas.openxmlformats.org/officeDocument/2006/relationships/image" Target="../media/image13.jpg"/><Relationship Id="rId8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21.jpg"/><Relationship Id="rId7" Type="http://schemas.openxmlformats.org/officeDocument/2006/relationships/image" Target="../media/image35.jp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4.jpg"/><Relationship Id="rId5" Type="http://schemas.openxmlformats.org/officeDocument/2006/relationships/image" Target="../media/image39.jpg"/><Relationship Id="rId6" Type="http://schemas.openxmlformats.org/officeDocument/2006/relationships/image" Target="../media/image21.jpg"/><Relationship Id="rId7" Type="http://schemas.openxmlformats.org/officeDocument/2006/relationships/image" Target="../media/image35.jpg"/><Relationship Id="rId8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8.jpg"/><Relationship Id="rId5" Type="http://schemas.openxmlformats.org/officeDocument/2006/relationships/image" Target="../media/image44.jpg"/><Relationship Id="rId6" Type="http://schemas.openxmlformats.org/officeDocument/2006/relationships/image" Target="../media/image21.jpg"/><Relationship Id="rId7" Type="http://schemas.openxmlformats.org/officeDocument/2006/relationships/image" Target="../media/image35.jpg"/><Relationship Id="rId8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7.jpg"/><Relationship Id="rId5" Type="http://schemas.openxmlformats.org/officeDocument/2006/relationships/image" Target="../media/image36.jpg"/><Relationship Id="rId6" Type="http://schemas.openxmlformats.org/officeDocument/2006/relationships/image" Target="../media/image21.jpg"/><Relationship Id="rId7" Type="http://schemas.openxmlformats.org/officeDocument/2006/relationships/image" Target="../media/image35.jpg"/><Relationship Id="rId8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47.jpg"/><Relationship Id="rId5" Type="http://schemas.openxmlformats.org/officeDocument/2006/relationships/image" Target="../media/image21.jpg"/><Relationship Id="rId6" Type="http://schemas.openxmlformats.org/officeDocument/2006/relationships/image" Target="../media/image13.jpg"/><Relationship Id="rId7" Type="http://schemas.openxmlformats.org/officeDocument/2006/relationships/image" Target="../media/image4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40.jpg"/><Relationship Id="rId5" Type="http://schemas.openxmlformats.org/officeDocument/2006/relationships/image" Target="../media/image46.jpg"/><Relationship Id="rId6" Type="http://schemas.openxmlformats.org/officeDocument/2006/relationships/image" Target="../media/image21.jpg"/><Relationship Id="rId7" Type="http://schemas.openxmlformats.org/officeDocument/2006/relationships/image" Target="../media/image1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80.jpg"/><Relationship Id="rId5" Type="http://schemas.openxmlformats.org/officeDocument/2006/relationships/image" Target="../media/image49.jpg"/><Relationship Id="rId6" Type="http://schemas.openxmlformats.org/officeDocument/2006/relationships/image" Target="../media/image66.jpg"/><Relationship Id="rId7" Type="http://schemas.openxmlformats.org/officeDocument/2006/relationships/image" Target="../media/image21.jpg"/><Relationship Id="rId8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48.jpg"/><Relationship Id="rId5" Type="http://schemas.openxmlformats.org/officeDocument/2006/relationships/image" Target="../media/image53.jpg"/><Relationship Id="rId6" Type="http://schemas.openxmlformats.org/officeDocument/2006/relationships/image" Target="../media/image80.jpg"/><Relationship Id="rId7" Type="http://schemas.openxmlformats.org/officeDocument/2006/relationships/image" Target="../media/image21.jp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61.jpg"/><Relationship Id="rId5" Type="http://schemas.openxmlformats.org/officeDocument/2006/relationships/image" Target="../media/image50.jpg"/><Relationship Id="rId6" Type="http://schemas.openxmlformats.org/officeDocument/2006/relationships/image" Target="../media/image21.jpg"/><Relationship Id="rId7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jpg"/><Relationship Id="rId4" Type="http://schemas.openxmlformats.org/officeDocument/2006/relationships/image" Target="../media/image24.png"/><Relationship Id="rId5" Type="http://schemas.openxmlformats.org/officeDocument/2006/relationships/image" Target="../media/image58.jpg"/><Relationship Id="rId6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64.jpg"/><Relationship Id="rId5" Type="http://schemas.openxmlformats.org/officeDocument/2006/relationships/image" Target="../media/image5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jpg"/><Relationship Id="rId4" Type="http://schemas.openxmlformats.org/officeDocument/2006/relationships/image" Target="../media/image24.png"/><Relationship Id="rId5" Type="http://schemas.openxmlformats.org/officeDocument/2006/relationships/image" Target="../media/image6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63.jpg"/><Relationship Id="rId9" Type="http://schemas.openxmlformats.org/officeDocument/2006/relationships/image" Target="../media/image57.png"/><Relationship Id="rId5" Type="http://schemas.openxmlformats.org/officeDocument/2006/relationships/image" Target="../media/image21.jpg"/><Relationship Id="rId6" Type="http://schemas.openxmlformats.org/officeDocument/2006/relationships/image" Target="../media/image56.jpg"/><Relationship Id="rId7" Type="http://schemas.openxmlformats.org/officeDocument/2006/relationships/image" Target="../media/image70.jpg"/><Relationship Id="rId8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jpg"/><Relationship Id="rId4" Type="http://schemas.openxmlformats.org/officeDocument/2006/relationships/image" Target="../media/image24.png"/><Relationship Id="rId5" Type="http://schemas.openxmlformats.org/officeDocument/2006/relationships/image" Target="../media/image72.jpg"/><Relationship Id="rId6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jpg"/><Relationship Id="rId4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65.jpg"/><Relationship Id="rId5" Type="http://schemas.openxmlformats.org/officeDocument/2006/relationships/image" Target="../media/image21.jpg"/><Relationship Id="rId6" Type="http://schemas.openxmlformats.org/officeDocument/2006/relationships/image" Target="../media/image1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73.jpg"/><Relationship Id="rId5" Type="http://schemas.openxmlformats.org/officeDocument/2006/relationships/image" Target="../media/image69.jpg"/><Relationship Id="rId6" Type="http://schemas.openxmlformats.org/officeDocument/2006/relationships/image" Target="../media/image21.jp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5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71.jpg"/><Relationship Id="rId5" Type="http://schemas.openxmlformats.org/officeDocument/2006/relationships/image" Target="../media/image76.jpg"/><Relationship Id="rId6" Type="http://schemas.openxmlformats.org/officeDocument/2006/relationships/image" Target="../media/image21.jpg"/><Relationship Id="rId7" Type="http://schemas.openxmlformats.org/officeDocument/2006/relationships/image" Target="../media/image1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78.jpg"/><Relationship Id="rId5" Type="http://schemas.openxmlformats.org/officeDocument/2006/relationships/image" Target="../media/image67.jpg"/><Relationship Id="rId6" Type="http://schemas.openxmlformats.org/officeDocument/2006/relationships/image" Target="../media/image13.jpg"/><Relationship Id="rId7" Type="http://schemas.openxmlformats.org/officeDocument/2006/relationships/image" Target="../media/image21.jpg"/><Relationship Id="rId8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4.jpg"/><Relationship Id="rId4" Type="http://schemas.openxmlformats.org/officeDocument/2006/relationships/image" Target="../media/image24.png"/><Relationship Id="rId5" Type="http://schemas.openxmlformats.org/officeDocument/2006/relationships/image" Target="../media/image75.jpg"/><Relationship Id="rId6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21.jpg"/><Relationship Id="rId5" Type="http://schemas.openxmlformats.org/officeDocument/2006/relationships/image" Target="../media/image7.jpg"/><Relationship Id="rId6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397079021_0_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/>
              <a:t>Reference: Ortigas &amp; Company - Website Desktop and Mobile UI - 091619</a:t>
            </a:r>
            <a:endParaRPr/>
          </a:p>
        </p:txBody>
      </p:sp>
      <p:sp>
        <p:nvSpPr>
          <p:cNvPr id="90" name="Google Shape;90;g6397079021_0_0"/>
          <p:cNvSpPr/>
          <p:nvPr/>
        </p:nvSpPr>
        <p:spPr>
          <a:xfrm>
            <a:off x="6524025" y="3654275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6397079021_0_0"/>
          <p:cNvSpPr/>
          <p:nvPr/>
        </p:nvSpPr>
        <p:spPr>
          <a:xfrm>
            <a:off x="6524025" y="3114143"/>
            <a:ext cx="433200" cy="433200"/>
          </a:xfrm>
          <a:prstGeom prst="ellipse">
            <a:avLst/>
          </a:prstGeom>
          <a:solidFill>
            <a:srgbClr val="4BAC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6397079021_0_0"/>
          <p:cNvSpPr txBox="1"/>
          <p:nvPr/>
        </p:nvSpPr>
        <p:spPr>
          <a:xfrm>
            <a:off x="6957225" y="3141293"/>
            <a:ext cx="202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CONFIRMATION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6397079021_0_0"/>
          <p:cNvSpPr txBox="1"/>
          <p:nvPr/>
        </p:nvSpPr>
        <p:spPr>
          <a:xfrm>
            <a:off x="6910025" y="3687425"/>
            <a:ext cx="202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DIGIFY TO FIX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6397079021_0_0"/>
          <p:cNvSpPr/>
          <p:nvPr/>
        </p:nvSpPr>
        <p:spPr>
          <a:xfrm>
            <a:off x="6524025" y="4194400"/>
            <a:ext cx="433200" cy="4332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6397079021_0_0"/>
          <p:cNvSpPr txBox="1"/>
          <p:nvPr/>
        </p:nvSpPr>
        <p:spPr>
          <a:xfrm>
            <a:off x="6957225" y="4227550"/>
            <a:ext cx="202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CLOSED / FIXED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/>
        </p:nvSpPr>
        <p:spPr>
          <a:xfrm>
            <a:off x="286440" y="305514"/>
            <a:ext cx="26011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NAVIGATION DROPDOWN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257" y="1621693"/>
            <a:ext cx="5848836" cy="2229869"/>
          </a:xfrm>
          <a:prstGeom prst="rect">
            <a:avLst/>
          </a:prstGeom>
          <a:noFill/>
          <a:ln>
            <a:noFill/>
          </a:ln>
          <a:effectLst>
            <a:outerShdw blurRad="193675" rotWithShape="0" algn="bl" dir="18900000" dist="25400">
              <a:srgbClr val="000000">
                <a:alpha val="20000"/>
              </a:srgbClr>
            </a:outerShdw>
          </a:effectLst>
        </p:spPr>
      </p:pic>
      <p:sp>
        <p:nvSpPr>
          <p:cNvPr id="193" name="Google Shape;193;p7"/>
          <p:cNvSpPr txBox="1"/>
          <p:nvPr/>
        </p:nvSpPr>
        <p:spPr>
          <a:xfrm>
            <a:off x="4248468" y="1124579"/>
            <a:ext cx="1104790" cy="2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RESIDENCES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286440" y="2563882"/>
            <a:ext cx="2190997" cy="577081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DOCW-204 - [Residences] Missing Explore By Location Button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7"/>
          <p:cNvCxnSpPr/>
          <p:nvPr/>
        </p:nvCxnSpPr>
        <p:spPr>
          <a:xfrm>
            <a:off x="2477437" y="2648197"/>
            <a:ext cx="413711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7"/>
          <p:cNvCxnSpPr/>
          <p:nvPr/>
        </p:nvCxnSpPr>
        <p:spPr>
          <a:xfrm rot="10800000">
            <a:off x="6614556" y="2493818"/>
            <a:ext cx="0" cy="15437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8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p8"/>
          <p:cNvSpPr txBox="1"/>
          <p:nvPr/>
        </p:nvSpPr>
        <p:spPr>
          <a:xfrm>
            <a:off x="286440" y="305514"/>
            <a:ext cx="26011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NAVIGATION DROPDOWN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256" y="1621693"/>
            <a:ext cx="5848839" cy="2229869"/>
          </a:xfrm>
          <a:prstGeom prst="rect">
            <a:avLst/>
          </a:prstGeom>
          <a:noFill/>
          <a:ln>
            <a:noFill/>
          </a:ln>
          <a:effectLst>
            <a:outerShdw blurRad="193675" rotWithShape="0" algn="bl" dir="18900000" dist="25400">
              <a:srgbClr val="000000">
                <a:alpha val="20000"/>
              </a:srgbClr>
            </a:outerShdw>
          </a:effectLst>
        </p:spPr>
      </p:pic>
      <p:sp>
        <p:nvSpPr>
          <p:cNvPr id="205" name="Google Shape;205;p8"/>
          <p:cNvSpPr txBox="1"/>
          <p:nvPr/>
        </p:nvSpPr>
        <p:spPr>
          <a:xfrm>
            <a:off x="4248468" y="1124579"/>
            <a:ext cx="673582" cy="2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323450" y="3636975"/>
            <a:ext cx="2200200" cy="785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050">
                <a:solidFill>
                  <a:schemeClr val="dk1"/>
                </a:solidFill>
              </a:rPr>
              <a:t>DOCW-205 - [Malls] Missing Ortigas East, Capitol Commons, Circulo Verde, and Explore By Location Button</a:t>
            </a:r>
            <a:endParaRPr sz="10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9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p9"/>
          <p:cNvSpPr txBox="1"/>
          <p:nvPr/>
        </p:nvSpPr>
        <p:spPr>
          <a:xfrm>
            <a:off x="286440" y="305514"/>
            <a:ext cx="26011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NAVIGATION DROPDOWN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256" y="1621693"/>
            <a:ext cx="5848839" cy="2229870"/>
          </a:xfrm>
          <a:prstGeom prst="rect">
            <a:avLst/>
          </a:prstGeom>
          <a:noFill/>
          <a:ln>
            <a:noFill/>
          </a:ln>
          <a:effectLst>
            <a:outerShdw blurRad="193675" rotWithShape="0" algn="bl" dir="18900000" dist="25400">
              <a:srgbClr val="000000">
                <a:alpha val="20000"/>
              </a:srgbClr>
            </a:outerShdw>
          </a:effectLst>
        </p:spPr>
      </p:pic>
      <p:sp>
        <p:nvSpPr>
          <p:cNvPr id="215" name="Google Shape;215;p9"/>
          <p:cNvSpPr txBox="1"/>
          <p:nvPr/>
        </p:nvSpPr>
        <p:spPr>
          <a:xfrm>
            <a:off x="4248468" y="1124579"/>
            <a:ext cx="816249" cy="2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 txBox="1"/>
          <p:nvPr/>
        </p:nvSpPr>
        <p:spPr>
          <a:xfrm>
            <a:off x="262650" y="3878321"/>
            <a:ext cx="2232900" cy="8727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DOCW-20</a:t>
            </a:r>
            <a:r>
              <a:rPr lang="en-US" sz="1050"/>
              <a:t>6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[</a:t>
            </a:r>
            <a:r>
              <a:rPr lang="en-US" sz="1050"/>
              <a:t>Offices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Missing Explore By Location Button, Circulo Verde a</a:t>
            </a:r>
            <a:r>
              <a:rPr lang="en-US" sz="1050"/>
              <a:t>nd Greenhills Center are not included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/>
          <p:nvPr/>
        </p:nvSpPr>
        <p:spPr>
          <a:xfrm>
            <a:off x="286440" y="305514"/>
            <a:ext cx="9604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p10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4" name="Google Shape;22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21" y="1474602"/>
            <a:ext cx="6508610" cy="544079"/>
          </a:xfrm>
          <a:prstGeom prst="rect">
            <a:avLst/>
          </a:prstGeom>
          <a:noFill/>
          <a:ln>
            <a:noFill/>
          </a:ln>
          <a:effectLst>
            <a:outerShdw blurRad="193675" rotWithShape="0" algn="bl" dir="18900000" dist="25400">
              <a:srgbClr val="000000">
                <a:alpha val="20000"/>
              </a:srgbClr>
            </a:outerShdw>
          </a:effectLst>
        </p:spPr>
      </p:pic>
      <p:pic>
        <p:nvPicPr>
          <p:cNvPr id="225" name="Google Shape;22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9623" y="2866429"/>
            <a:ext cx="6508605" cy="803406"/>
          </a:xfrm>
          <a:prstGeom prst="rect">
            <a:avLst/>
          </a:prstGeom>
          <a:noFill/>
          <a:ln>
            <a:noFill/>
          </a:ln>
          <a:effectLst>
            <a:outerShdw blurRad="193675" rotWithShape="0" algn="bl" dir="18900000" dist="25400">
              <a:srgbClr val="000000">
                <a:alpha val="20000"/>
              </a:srgbClr>
            </a:outerShdw>
          </a:effectLst>
        </p:spPr>
      </p:pic>
      <p:sp>
        <p:nvSpPr>
          <p:cNvPr id="226" name="Google Shape;226;p10"/>
          <p:cNvSpPr txBox="1"/>
          <p:nvPr/>
        </p:nvSpPr>
        <p:spPr>
          <a:xfrm>
            <a:off x="3678462" y="2385343"/>
            <a:ext cx="2767380" cy="275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SEARCH – WHEN CLICKED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10"/>
          <p:cNvCxnSpPr/>
          <p:nvPr/>
        </p:nvCxnSpPr>
        <p:spPr>
          <a:xfrm rot="10800000">
            <a:off x="2427425" y="3300675"/>
            <a:ext cx="0" cy="54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10"/>
          <p:cNvCxnSpPr>
            <a:stCxn id="230" idx="3"/>
          </p:cNvCxnSpPr>
          <p:nvPr/>
        </p:nvCxnSpPr>
        <p:spPr>
          <a:xfrm>
            <a:off x="2883400" y="4210635"/>
            <a:ext cx="1823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10"/>
          <p:cNvCxnSpPr/>
          <p:nvPr/>
        </p:nvCxnSpPr>
        <p:spPr>
          <a:xfrm rot="10800000">
            <a:off x="4692050" y="3589200"/>
            <a:ext cx="0" cy="63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10"/>
          <p:cNvSpPr txBox="1"/>
          <p:nvPr/>
        </p:nvSpPr>
        <p:spPr>
          <a:xfrm>
            <a:off x="188146" y="1451256"/>
            <a:ext cx="2190900" cy="57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DOCW-201 - [Main Navigation] When Scrolled, Back to Top not included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10"/>
          <p:cNvCxnSpPr/>
          <p:nvPr/>
        </p:nvCxnSpPr>
        <p:spPr>
          <a:xfrm>
            <a:off x="2379143" y="1739796"/>
            <a:ext cx="4402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4" name="Google Shape;234;p10"/>
          <p:cNvSpPr txBox="1"/>
          <p:nvPr/>
        </p:nvSpPr>
        <p:spPr>
          <a:xfrm>
            <a:off x="653175" y="3864023"/>
            <a:ext cx="2190900" cy="736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DOCW-20</a:t>
            </a:r>
            <a:r>
              <a:rPr lang="en-US" sz="1050"/>
              <a:t>7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[</a:t>
            </a:r>
            <a:r>
              <a:rPr lang="en-US" sz="1050"/>
              <a:t>Global Search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n-US" sz="1050"/>
              <a:t>When Clicked, Malls button not included and without Ortigas logo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 txBox="1"/>
          <p:nvPr/>
        </p:nvSpPr>
        <p:spPr>
          <a:xfrm>
            <a:off x="88921" y="2385356"/>
            <a:ext cx="2190900" cy="57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chemeClr val="dk1"/>
                </a:solidFill>
              </a:rPr>
              <a:t>DOCW-253 - [Search] Search button is blinking</a:t>
            </a: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jpg" id="241" name="Google Shape;2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98" y="-5974597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242" name="Google Shape;2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2353" y="862383"/>
            <a:ext cx="1815575" cy="36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 txBox="1"/>
          <p:nvPr/>
        </p:nvSpPr>
        <p:spPr>
          <a:xfrm>
            <a:off x="286440" y="305514"/>
            <a:ext cx="28264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GLOBAL SEARCH -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11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phone6s.png" id="245" name="Google Shape;24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977" y="862383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18" y="785510"/>
            <a:ext cx="2094979" cy="4052475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247" name="Google Shape;24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1318" y="862383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/>
          <p:cNvPicPr preferRelativeResize="0"/>
          <p:nvPr/>
        </p:nvPicPr>
        <p:blipFill rotWithShape="1">
          <a:blip r:embed="rId6">
            <a:alphaModFix/>
          </a:blip>
          <a:srcRect b="75535" l="0" r="-4245" t="0"/>
          <a:stretch/>
        </p:blipFill>
        <p:spPr>
          <a:xfrm>
            <a:off x="3019864" y="1302392"/>
            <a:ext cx="1552135" cy="277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1"/>
          <p:cNvPicPr preferRelativeResize="0"/>
          <p:nvPr/>
        </p:nvPicPr>
        <p:blipFill rotWithShape="1">
          <a:blip r:embed="rId6">
            <a:alphaModFix/>
          </a:blip>
          <a:srcRect b="55369" l="-1003" r="-3243" t="21208"/>
          <a:stretch/>
        </p:blipFill>
        <p:spPr>
          <a:xfrm>
            <a:off x="5019145" y="1302393"/>
            <a:ext cx="1621202" cy="2774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250" name="Google Shape;25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0007" y="1302392"/>
            <a:ext cx="1559889" cy="21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251" name="Google Shape;25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2786" y="1287187"/>
            <a:ext cx="1559889" cy="2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92786" y="1508086"/>
            <a:ext cx="1559887" cy="255821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1"/>
          <p:cNvSpPr txBox="1"/>
          <p:nvPr/>
        </p:nvSpPr>
        <p:spPr>
          <a:xfrm>
            <a:off x="286450" y="4066298"/>
            <a:ext cx="2190900" cy="736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r>
              <a:rPr lang="en-US" sz="1050">
                <a:solidFill>
                  <a:srgbClr val="333333"/>
                </a:solidFill>
              </a:rPr>
              <a:t>DOCW-222 - [Desktop][Global Search] Result has different User Interface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1"/>
          <p:cNvSpPr txBox="1"/>
          <p:nvPr/>
        </p:nvSpPr>
        <p:spPr>
          <a:xfrm>
            <a:off x="2763525" y="4247273"/>
            <a:ext cx="2190900" cy="736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r>
              <a:rPr lang="en-US" sz="1050">
                <a:solidFill>
                  <a:srgbClr val="333333"/>
                </a:solidFill>
              </a:rPr>
              <a:t>DOCW-223 - [Mobile][Global Search] Result has different User Interface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261" name="Google Shape;2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181" y="962877"/>
            <a:ext cx="1815575" cy="36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"/>
          <p:cNvSpPr txBox="1"/>
          <p:nvPr/>
        </p:nvSpPr>
        <p:spPr>
          <a:xfrm>
            <a:off x="286440" y="305514"/>
            <a:ext cx="30572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PROPERTY SEARCH -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12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4" name="Google Shape;26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157" y="822789"/>
            <a:ext cx="2343702" cy="4035563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265" name="Google Shape;2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962877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 rotWithShape="1">
          <a:blip r:embed="rId5">
            <a:alphaModFix/>
          </a:blip>
          <a:srcRect b="64022" l="0" r="0" t="0"/>
          <a:stretch/>
        </p:blipFill>
        <p:spPr>
          <a:xfrm>
            <a:off x="4680984" y="1409846"/>
            <a:ext cx="1561707" cy="275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2"/>
          <p:cNvPicPr preferRelativeResize="0"/>
          <p:nvPr/>
        </p:nvPicPr>
        <p:blipFill rotWithShape="1">
          <a:blip r:embed="rId5">
            <a:alphaModFix/>
          </a:blip>
          <a:srcRect b="34711" l="0" r="0" t="29311"/>
          <a:stretch/>
        </p:blipFill>
        <p:spPr>
          <a:xfrm>
            <a:off x="6664767" y="1409846"/>
            <a:ext cx="1561707" cy="27583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268" name="Google Shape;26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2721" y="1409832"/>
            <a:ext cx="1559889" cy="2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2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5539225" y="3958748"/>
            <a:ext cx="2190900" cy="736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r>
              <a:rPr lang="en-US" sz="1050">
                <a:solidFill>
                  <a:srgbClr val="333333"/>
                </a:solidFill>
              </a:rPr>
              <a:t>DOCW-239 - </a:t>
            </a:r>
            <a:r>
              <a:rPr lang="en-US" sz="1050">
                <a:solidFill>
                  <a:srgbClr val="333333"/>
                </a:solidFill>
              </a:rPr>
              <a:t>[Mobile]Global Search &gt; Property: Incorrect copy of the search result screen.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239725" y="3116273"/>
            <a:ext cx="2190900" cy="736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r>
              <a:rPr lang="en-US" sz="1050">
                <a:solidFill>
                  <a:srgbClr val="333333"/>
                </a:solidFill>
              </a:rPr>
              <a:t>DOCW-238 - </a:t>
            </a:r>
            <a:r>
              <a:rPr lang="en-US" sz="1050">
                <a:solidFill>
                  <a:srgbClr val="333333"/>
                </a:solidFill>
              </a:rPr>
              <a:t>[Desktop]Global Search &gt; Property: Incorrect copy of the search result screen.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44702" l="0" r="0" t="0"/>
          <a:stretch/>
        </p:blipFill>
        <p:spPr>
          <a:xfrm>
            <a:off x="2431665" y="125186"/>
            <a:ext cx="2192585" cy="5018314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sp>
        <p:nvSpPr>
          <p:cNvPr id="278" name="Google Shape;278;p13"/>
          <p:cNvSpPr txBox="1"/>
          <p:nvPr/>
        </p:nvSpPr>
        <p:spPr>
          <a:xfrm>
            <a:off x="286454" y="305525"/>
            <a:ext cx="107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13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0" name="Google Shape;280;p13"/>
          <p:cNvPicPr preferRelativeResize="0"/>
          <p:nvPr/>
        </p:nvPicPr>
        <p:blipFill rotWithShape="1">
          <a:blip r:embed="rId3">
            <a:alphaModFix/>
          </a:blip>
          <a:srcRect b="-232" l="0" r="0" t="54820"/>
          <a:stretch/>
        </p:blipFill>
        <p:spPr>
          <a:xfrm>
            <a:off x="4948443" y="0"/>
            <a:ext cx="2192585" cy="4121331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cxnSp>
        <p:nvCxnSpPr>
          <p:cNvPr id="281" name="Google Shape;281;p13"/>
          <p:cNvCxnSpPr/>
          <p:nvPr/>
        </p:nvCxnSpPr>
        <p:spPr>
          <a:xfrm>
            <a:off x="2319350" y="1033475"/>
            <a:ext cx="9621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13"/>
          <p:cNvCxnSpPr/>
          <p:nvPr/>
        </p:nvCxnSpPr>
        <p:spPr>
          <a:xfrm>
            <a:off x="2319350" y="1276375"/>
            <a:ext cx="1071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13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13"/>
          <p:cNvCxnSpPr/>
          <p:nvPr/>
        </p:nvCxnSpPr>
        <p:spPr>
          <a:xfrm flipH="1" rot="10800000">
            <a:off x="2319350" y="1469550"/>
            <a:ext cx="2763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13"/>
          <p:cNvSpPr txBox="1"/>
          <p:nvPr/>
        </p:nvSpPr>
        <p:spPr>
          <a:xfrm>
            <a:off x="426275" y="2110000"/>
            <a:ext cx="1921500" cy="526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DOCW-2</a:t>
            </a:r>
            <a:r>
              <a:rPr lang="en-US" sz="1050">
                <a:solidFill>
                  <a:schemeClr val="dk1"/>
                </a:solidFill>
              </a:rPr>
              <a:t>10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[</a:t>
            </a:r>
            <a:r>
              <a:rPr lang="en-US" sz="1050">
                <a:solidFill>
                  <a:schemeClr val="dk1"/>
                </a:solidFill>
              </a:rPr>
              <a:t>Home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O</a:t>
            </a:r>
            <a:r>
              <a:rPr lang="en-US" sz="1050">
                <a:solidFill>
                  <a:schemeClr val="dk1"/>
                </a:solidFill>
              </a:rPr>
              <a:t>ne team, One Ortigas not included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3"/>
          <p:cNvSpPr txBox="1"/>
          <p:nvPr/>
        </p:nvSpPr>
        <p:spPr>
          <a:xfrm>
            <a:off x="354850" y="681275"/>
            <a:ext cx="1964400" cy="678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DOCW-20</a:t>
            </a:r>
            <a:r>
              <a:rPr lang="en-US" sz="1050">
                <a:solidFill>
                  <a:schemeClr val="dk1"/>
                </a:solidFill>
              </a:rPr>
              <a:t>8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[</a:t>
            </a:r>
            <a:r>
              <a:rPr lang="en-US" sz="1050">
                <a:solidFill>
                  <a:schemeClr val="dk1"/>
                </a:solidFill>
              </a:rPr>
              <a:t>Home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n-US" sz="1050">
                <a:solidFill>
                  <a:schemeClr val="dk1"/>
                </a:solidFill>
              </a:rPr>
              <a:t>Discover button should be Discover Ortigas and has Scroll Down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397850" y="1382400"/>
            <a:ext cx="1921500" cy="526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DOCW-20</a:t>
            </a:r>
            <a:r>
              <a:rPr lang="en-US" sz="1050">
                <a:solidFill>
                  <a:schemeClr val="dk1"/>
                </a:solidFill>
              </a:rPr>
              <a:t>9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[</a:t>
            </a:r>
            <a:r>
              <a:rPr lang="en-US" sz="1050">
                <a:solidFill>
                  <a:schemeClr val="dk1"/>
                </a:solidFill>
              </a:rPr>
              <a:t>Home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Ortigas &amp; Company has different </a:t>
            </a:r>
            <a:r>
              <a:rPr lang="en-US" sz="1050">
                <a:solidFill>
                  <a:schemeClr val="dk1"/>
                </a:solidFill>
              </a:rPr>
              <a:t>color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293" name="Google Shape;2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037" y="1051129"/>
            <a:ext cx="1759696" cy="3554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294" name="Google Shape;2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0316" y="1041706"/>
            <a:ext cx="1759696" cy="3554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295" name="Google Shape;2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1483" y="1041706"/>
            <a:ext cx="1759696" cy="3554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4"/>
          <p:cNvSpPr txBox="1"/>
          <p:nvPr/>
        </p:nvSpPr>
        <p:spPr>
          <a:xfrm>
            <a:off x="286440" y="305514"/>
            <a:ext cx="16880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 (MOBILE)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14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phone6s.png" id="298" name="Google Shape;2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257" y="1051129"/>
            <a:ext cx="1759696" cy="3554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299" name="Google Shape;2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17" y="1041706"/>
            <a:ext cx="1759696" cy="355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4">
            <a:alphaModFix/>
          </a:blip>
          <a:srcRect b="87028" l="0" r="322" t="1"/>
          <a:stretch/>
        </p:blipFill>
        <p:spPr>
          <a:xfrm>
            <a:off x="242014" y="1465596"/>
            <a:ext cx="1523583" cy="268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4"/>
          <p:cNvPicPr preferRelativeResize="0"/>
          <p:nvPr/>
        </p:nvPicPr>
        <p:blipFill rotWithShape="1">
          <a:blip r:embed="rId4">
            <a:alphaModFix/>
          </a:blip>
          <a:srcRect b="74519" l="0" r="322" t="12510"/>
          <a:stretch/>
        </p:blipFill>
        <p:spPr>
          <a:xfrm>
            <a:off x="2048037" y="1505140"/>
            <a:ext cx="1501155" cy="264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4"/>
          <p:cNvPicPr preferRelativeResize="0"/>
          <p:nvPr/>
        </p:nvPicPr>
        <p:blipFill rotWithShape="1">
          <a:blip r:embed="rId4">
            <a:alphaModFix/>
          </a:blip>
          <a:srcRect b="50266" l="0" r="322" t="36763"/>
          <a:stretch/>
        </p:blipFill>
        <p:spPr>
          <a:xfrm>
            <a:off x="3818780" y="1505140"/>
            <a:ext cx="1501155" cy="2646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303" name="Google Shape;30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8037" y="1467866"/>
            <a:ext cx="1511035" cy="207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304" name="Google Shape;3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7236" y="1444669"/>
            <a:ext cx="1511035" cy="20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4"/>
          <p:cNvPicPr preferRelativeResize="0"/>
          <p:nvPr/>
        </p:nvPicPr>
        <p:blipFill rotWithShape="1">
          <a:blip r:embed="rId4">
            <a:alphaModFix/>
          </a:blip>
          <a:srcRect b="27566" l="0" r="322" t="59463"/>
          <a:stretch/>
        </p:blipFill>
        <p:spPr>
          <a:xfrm>
            <a:off x="5620248" y="1505140"/>
            <a:ext cx="1501155" cy="2646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306" name="Google Shape;30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0368" y="1455306"/>
            <a:ext cx="1511035" cy="207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307" name="Google Shape;30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1120" y="1465596"/>
            <a:ext cx="1511035" cy="20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1150" y="1683434"/>
            <a:ext cx="1511005" cy="24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4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4"/>
          <p:cNvSpPr txBox="1"/>
          <p:nvPr/>
        </p:nvSpPr>
        <p:spPr>
          <a:xfrm>
            <a:off x="286450" y="1583738"/>
            <a:ext cx="1962000" cy="74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DOCW-2</a:t>
            </a:r>
            <a:r>
              <a:rPr lang="en-US" sz="1050">
                <a:solidFill>
                  <a:schemeClr val="dk1"/>
                </a:solidFill>
              </a:rPr>
              <a:t>42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050">
                <a:solidFill>
                  <a:schemeClr val="dk1"/>
                </a:solidFill>
              </a:rPr>
              <a:t>[Mobile][Home] Ortigas &amp; Company has different color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4"/>
          <p:cNvSpPr txBox="1"/>
          <p:nvPr/>
        </p:nvSpPr>
        <p:spPr>
          <a:xfrm>
            <a:off x="2048025" y="2835425"/>
            <a:ext cx="1962000" cy="74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DOCW-2</a:t>
            </a:r>
            <a:r>
              <a:rPr lang="en-US" sz="1050">
                <a:solidFill>
                  <a:schemeClr val="dk1"/>
                </a:solidFill>
              </a:rPr>
              <a:t>43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050">
                <a:solidFill>
                  <a:schemeClr val="dk1"/>
                </a:solidFill>
              </a:rPr>
              <a:t>[Mobile][Home] One team, One Ortigas not included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4"/>
          <p:cNvSpPr txBox="1"/>
          <p:nvPr/>
        </p:nvSpPr>
        <p:spPr>
          <a:xfrm>
            <a:off x="45475" y="4215400"/>
            <a:ext cx="2116800" cy="867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DOCW-2</a:t>
            </a:r>
            <a:r>
              <a:rPr lang="en-US" sz="1050">
                <a:solidFill>
                  <a:schemeClr val="dk1"/>
                </a:solidFill>
              </a:rPr>
              <a:t>44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050">
                <a:solidFill>
                  <a:schemeClr val="dk1"/>
                </a:solidFill>
              </a:rPr>
              <a:t>[Mobile][Home] Discover button should be Discover Ortigas and has Scroll Down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317" name="Google Shape;3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277" y="1024972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318" name="Google Shape;3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861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5"/>
          <p:cNvSpPr txBox="1"/>
          <p:nvPr/>
        </p:nvSpPr>
        <p:spPr>
          <a:xfrm>
            <a:off x="5982113" y="217746"/>
            <a:ext cx="9960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15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1" name="Google Shape;321;p15"/>
          <p:cNvPicPr preferRelativeResize="0"/>
          <p:nvPr/>
        </p:nvPicPr>
        <p:blipFill rotWithShape="1">
          <a:blip r:embed="rId4">
            <a:alphaModFix/>
          </a:blip>
          <a:srcRect b="56788" l="0" r="1154" t="20306"/>
          <a:stretch/>
        </p:blipFill>
        <p:spPr>
          <a:xfrm>
            <a:off x="5800639" y="1396302"/>
            <a:ext cx="1347466" cy="24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8492" y="255480"/>
            <a:ext cx="2112024" cy="4903855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323" name="Google Shape;3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355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5"/>
          <p:cNvPicPr preferRelativeResize="0"/>
          <p:nvPr/>
        </p:nvPicPr>
        <p:blipFill rotWithShape="1">
          <a:blip r:embed="rId4">
            <a:alphaModFix/>
          </a:blip>
          <a:srcRect b="77092" l="0" r="1154" t="2"/>
          <a:stretch/>
        </p:blipFill>
        <p:spPr>
          <a:xfrm>
            <a:off x="4162402" y="1396302"/>
            <a:ext cx="1347466" cy="2415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325" name="Google Shape;32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5299" y="1396302"/>
            <a:ext cx="1349670" cy="18535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5"/>
          <p:cNvSpPr txBox="1"/>
          <p:nvPr/>
        </p:nvSpPr>
        <p:spPr>
          <a:xfrm>
            <a:off x="5385411" y="462098"/>
            <a:ext cx="21894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(DESKTOP &amp; 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av_01.jpg" id="327" name="Google Shape;32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1379" y="1396302"/>
            <a:ext cx="1349670" cy="18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1379" y="1591084"/>
            <a:ext cx="1359951" cy="223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02875" y="325915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5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5"/>
          <p:cNvSpPr txBox="1"/>
          <p:nvPr/>
        </p:nvSpPr>
        <p:spPr>
          <a:xfrm>
            <a:off x="188150" y="4268450"/>
            <a:ext cx="2289900" cy="7947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r>
              <a:rPr lang="en-US" sz="1050"/>
              <a:t>DOCW-224 - [Desktop][Estates] Display is different with the UI and Recommended links are displayed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5"/>
          <p:cNvSpPr txBox="1"/>
          <p:nvPr/>
        </p:nvSpPr>
        <p:spPr>
          <a:xfrm>
            <a:off x="3929775" y="4211300"/>
            <a:ext cx="2289900" cy="7947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r>
              <a:rPr lang="en-US" sz="1050"/>
              <a:t>DOCW-225 - [Mobile][Estates] Display is different with the UI and Recommended links are displayed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337" name="Google Shape;3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277" y="1024972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338" name="Google Shape;33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861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6"/>
          <p:cNvSpPr txBox="1"/>
          <p:nvPr/>
        </p:nvSpPr>
        <p:spPr>
          <a:xfrm>
            <a:off x="5809254" y="217746"/>
            <a:ext cx="1378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RESIDENCES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16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1" name="Google Shape;34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343" y="-17879"/>
            <a:ext cx="1979198" cy="5161379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sp>
        <p:nvSpPr>
          <p:cNvPr id="342" name="Google Shape;342;p16"/>
          <p:cNvSpPr txBox="1"/>
          <p:nvPr/>
        </p:nvSpPr>
        <p:spPr>
          <a:xfrm>
            <a:off x="5385411" y="462098"/>
            <a:ext cx="21894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(DESKTOP &amp; 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phone6s.png" id="343" name="Google Shape;3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355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6"/>
          <p:cNvPicPr preferRelativeResize="0"/>
          <p:nvPr/>
        </p:nvPicPr>
        <p:blipFill rotWithShape="1">
          <a:blip r:embed="rId5">
            <a:alphaModFix/>
          </a:blip>
          <a:srcRect b="65073" l="0" r="51" t="16295"/>
          <a:stretch/>
        </p:blipFill>
        <p:spPr>
          <a:xfrm>
            <a:off x="5806487" y="1381391"/>
            <a:ext cx="1348795" cy="241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6"/>
          <p:cNvPicPr preferRelativeResize="0"/>
          <p:nvPr/>
        </p:nvPicPr>
        <p:blipFill rotWithShape="1">
          <a:blip r:embed="rId5">
            <a:alphaModFix/>
          </a:blip>
          <a:srcRect b="81369" l="0" r="51" t="0"/>
          <a:stretch/>
        </p:blipFill>
        <p:spPr>
          <a:xfrm>
            <a:off x="4162208" y="1381391"/>
            <a:ext cx="1348795" cy="24190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346" name="Google Shape;34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5299" y="1381391"/>
            <a:ext cx="1349670" cy="18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6"/>
          <p:cNvPicPr preferRelativeResize="0"/>
          <p:nvPr/>
        </p:nvPicPr>
        <p:blipFill rotWithShape="1">
          <a:blip r:embed="rId7">
            <a:alphaModFix/>
          </a:blip>
          <a:srcRect b="9405" l="0" r="321" t="77786"/>
          <a:stretch/>
        </p:blipFill>
        <p:spPr>
          <a:xfrm>
            <a:off x="7461379" y="1460175"/>
            <a:ext cx="1354129" cy="2357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348" name="Google Shape;34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1379" y="1396302"/>
            <a:ext cx="1349670" cy="18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3025" y="49797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6"/>
          <p:cNvSpPr txBox="1"/>
          <p:nvPr/>
        </p:nvSpPr>
        <p:spPr>
          <a:xfrm>
            <a:off x="234075" y="4264073"/>
            <a:ext cx="2190900" cy="736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r>
              <a:rPr lang="en-US" sz="1050">
                <a:solidFill>
                  <a:srgbClr val="333333"/>
                </a:solidFill>
              </a:rPr>
              <a:t>DOCW-222 - [Desktop][Global Search] Result has different User Interface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6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Google Shape;101;g6397079021_0_20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{49F3D0D3-651A-4828-B61B-9D1941B2DFA7}</a:tableStyleId>
              </a:tblPr>
              <a:tblGrid>
                <a:gridCol w="2413000"/>
                <a:gridCol w="2413000"/>
                <a:gridCol w="2413000"/>
              </a:tblGrid>
              <a:tr h="50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0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34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87.18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8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12.82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8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39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100%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2" name="Google Shape;102;g6397079021_0_20"/>
          <p:cNvSpPr/>
          <p:nvPr/>
        </p:nvSpPr>
        <p:spPr>
          <a:xfrm>
            <a:off x="952500" y="2159375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6397079021_0_20"/>
          <p:cNvSpPr/>
          <p:nvPr/>
        </p:nvSpPr>
        <p:spPr>
          <a:xfrm>
            <a:off x="952500" y="1619243"/>
            <a:ext cx="433200" cy="433200"/>
          </a:xfrm>
          <a:prstGeom prst="ellipse">
            <a:avLst/>
          </a:prstGeom>
          <a:solidFill>
            <a:srgbClr val="4BAC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6397079021_0_20"/>
          <p:cNvSpPr txBox="1"/>
          <p:nvPr/>
        </p:nvSpPr>
        <p:spPr>
          <a:xfrm>
            <a:off x="1385700" y="1646393"/>
            <a:ext cx="202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CONFIRMATION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6397079021_0_20"/>
          <p:cNvSpPr txBox="1"/>
          <p:nvPr/>
        </p:nvSpPr>
        <p:spPr>
          <a:xfrm>
            <a:off x="1338500" y="2192525"/>
            <a:ext cx="202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DIGIFY TO FIX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6397079021_0_20"/>
          <p:cNvSpPr/>
          <p:nvPr/>
        </p:nvSpPr>
        <p:spPr>
          <a:xfrm>
            <a:off x="952500" y="2699500"/>
            <a:ext cx="433200" cy="4332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6397079021_0_20"/>
          <p:cNvSpPr txBox="1"/>
          <p:nvPr/>
        </p:nvSpPr>
        <p:spPr>
          <a:xfrm>
            <a:off x="1385700" y="2732650"/>
            <a:ext cx="202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CLOSED / FIXED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356" name="Google Shape;3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277" y="1024972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357" name="Google Shape;3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861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6084208" y="217746"/>
            <a:ext cx="8178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17"/>
          <p:cNvPicPr preferRelativeResize="0"/>
          <p:nvPr/>
        </p:nvPicPr>
        <p:blipFill rotWithShape="1">
          <a:blip r:embed="rId4">
            <a:alphaModFix/>
          </a:blip>
          <a:srcRect b="62009" l="0" r="126" t="22219"/>
          <a:stretch/>
        </p:blipFill>
        <p:spPr>
          <a:xfrm>
            <a:off x="5802284" y="1398847"/>
            <a:ext cx="1342732" cy="2397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17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1" name="Google Shape;36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1832" y="0"/>
            <a:ext cx="1746334" cy="5143500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362" name="Google Shape;3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355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7"/>
          <p:cNvSpPr txBox="1"/>
          <p:nvPr/>
        </p:nvSpPr>
        <p:spPr>
          <a:xfrm>
            <a:off x="5385411" y="462098"/>
            <a:ext cx="21894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(DESKTOP &amp; 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17"/>
          <p:cNvPicPr preferRelativeResize="0"/>
          <p:nvPr/>
        </p:nvPicPr>
        <p:blipFill rotWithShape="1">
          <a:blip r:embed="rId4">
            <a:alphaModFix/>
          </a:blip>
          <a:srcRect b="84211" l="0" r="126" t="17"/>
          <a:stretch/>
        </p:blipFill>
        <p:spPr>
          <a:xfrm>
            <a:off x="4164677" y="1398847"/>
            <a:ext cx="1342732" cy="2397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365" name="Google Shape;36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5299" y="1396302"/>
            <a:ext cx="1349670" cy="18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7"/>
          <p:cNvPicPr preferRelativeResize="0"/>
          <p:nvPr/>
        </p:nvPicPr>
        <p:blipFill rotWithShape="1">
          <a:blip r:embed="rId7">
            <a:alphaModFix/>
          </a:blip>
          <a:srcRect b="9405" l="0" r="321" t="77786"/>
          <a:stretch/>
        </p:blipFill>
        <p:spPr>
          <a:xfrm>
            <a:off x="7461379" y="1460175"/>
            <a:ext cx="1354129" cy="2357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367" name="Google Shape;36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1379" y="1396302"/>
            <a:ext cx="1349670" cy="18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02850" y="56147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7"/>
          <p:cNvSpPr/>
          <p:nvPr/>
        </p:nvSpPr>
        <p:spPr>
          <a:xfrm>
            <a:off x="8553450" y="184800"/>
            <a:ext cx="433200" cy="4332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374" name="Google Shape;3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277" y="1024972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375" name="Google Shape;3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861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8"/>
          <p:cNvSpPr txBox="1"/>
          <p:nvPr/>
        </p:nvSpPr>
        <p:spPr>
          <a:xfrm>
            <a:off x="5994440" y="217746"/>
            <a:ext cx="9973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OFFICES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18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8" name="Google Shape;3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746" y="1"/>
            <a:ext cx="1995054" cy="5143498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id="379" name="Google Shape;379;p18"/>
          <p:cNvPicPr preferRelativeResize="0"/>
          <p:nvPr/>
        </p:nvPicPr>
        <p:blipFill rotWithShape="1">
          <a:blip r:embed="rId5">
            <a:alphaModFix/>
          </a:blip>
          <a:srcRect b="51809" l="0" r="-515" t="26912"/>
          <a:stretch/>
        </p:blipFill>
        <p:spPr>
          <a:xfrm>
            <a:off x="5813351" y="1400526"/>
            <a:ext cx="1354364" cy="23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8"/>
          <p:cNvSpPr txBox="1"/>
          <p:nvPr/>
        </p:nvSpPr>
        <p:spPr>
          <a:xfrm>
            <a:off x="5385411" y="462098"/>
            <a:ext cx="21894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(DESKTOP &amp; 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phone6s.png" id="381" name="Google Shape;3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355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8"/>
          <p:cNvPicPr preferRelativeResize="0"/>
          <p:nvPr/>
        </p:nvPicPr>
        <p:blipFill rotWithShape="1">
          <a:blip r:embed="rId5">
            <a:alphaModFix/>
          </a:blip>
          <a:srcRect b="78722" l="0" r="-515" t="-1"/>
          <a:stretch/>
        </p:blipFill>
        <p:spPr>
          <a:xfrm>
            <a:off x="4167431" y="1400526"/>
            <a:ext cx="1354364" cy="2399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383" name="Google Shape;38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5299" y="1396302"/>
            <a:ext cx="1349670" cy="18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8"/>
          <p:cNvPicPr preferRelativeResize="0"/>
          <p:nvPr/>
        </p:nvPicPr>
        <p:blipFill rotWithShape="1">
          <a:blip r:embed="rId7">
            <a:alphaModFix/>
          </a:blip>
          <a:srcRect b="9405" l="0" r="321" t="77786"/>
          <a:stretch/>
        </p:blipFill>
        <p:spPr>
          <a:xfrm>
            <a:off x="7461379" y="1460175"/>
            <a:ext cx="1354129" cy="2357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385" name="Google Shape;38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1379" y="1396302"/>
            <a:ext cx="1349670" cy="18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3025" y="65672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8"/>
          <p:cNvSpPr txBox="1"/>
          <p:nvPr/>
        </p:nvSpPr>
        <p:spPr>
          <a:xfrm>
            <a:off x="128400" y="3661050"/>
            <a:ext cx="2056800" cy="561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chemeClr val="dk1"/>
                </a:solidFill>
              </a:rPr>
              <a:t>DOCW-226 - [Desktop][Offices] Price Starts included in UI 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8"/>
          <p:cNvSpPr txBox="1"/>
          <p:nvPr/>
        </p:nvSpPr>
        <p:spPr>
          <a:xfrm>
            <a:off x="3139725" y="4292650"/>
            <a:ext cx="2073000" cy="713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chemeClr val="dk1"/>
                </a:solidFill>
              </a:rPr>
              <a:t>DOCW-227 - [Mobile][Offices] Click Offices and Redirected to different Module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8"/>
          <p:cNvSpPr txBox="1"/>
          <p:nvPr/>
        </p:nvSpPr>
        <p:spPr>
          <a:xfrm>
            <a:off x="120300" y="4292650"/>
            <a:ext cx="2073000" cy="713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chemeClr val="dk1"/>
                </a:solidFill>
              </a:rPr>
              <a:t>DOCW-228 - [Desktop][Offices] Click Offices and Redirected to different Module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8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395" name="Google Shape;3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277" y="1024972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396" name="Google Shape;3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861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9"/>
          <p:cNvSpPr txBox="1"/>
          <p:nvPr/>
        </p:nvSpPr>
        <p:spPr>
          <a:xfrm>
            <a:off x="5885239" y="217746"/>
            <a:ext cx="12105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AMENITIES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19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9" name="Google Shape;3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719" y="0"/>
            <a:ext cx="2209780" cy="5158457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sp>
        <p:nvSpPr>
          <p:cNvPr id="400" name="Google Shape;400;p19"/>
          <p:cNvSpPr txBox="1"/>
          <p:nvPr/>
        </p:nvSpPr>
        <p:spPr>
          <a:xfrm>
            <a:off x="5385411" y="462098"/>
            <a:ext cx="21894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(DESKTOP &amp; 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19"/>
          <p:cNvPicPr preferRelativeResize="0"/>
          <p:nvPr/>
        </p:nvPicPr>
        <p:blipFill rotWithShape="1">
          <a:blip r:embed="rId5">
            <a:alphaModFix/>
          </a:blip>
          <a:srcRect b="57031" l="0" r="-390" t="19997"/>
          <a:stretch/>
        </p:blipFill>
        <p:spPr>
          <a:xfrm>
            <a:off x="5797817" y="1400526"/>
            <a:ext cx="1355780" cy="2399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402" name="Google Shape;4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355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9"/>
          <p:cNvPicPr preferRelativeResize="0"/>
          <p:nvPr/>
        </p:nvPicPr>
        <p:blipFill rotWithShape="1">
          <a:blip r:embed="rId5">
            <a:alphaModFix/>
          </a:blip>
          <a:srcRect b="77026" l="0" r="-390" t="1"/>
          <a:stretch/>
        </p:blipFill>
        <p:spPr>
          <a:xfrm>
            <a:off x="4169739" y="1400526"/>
            <a:ext cx="1355780" cy="2399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404" name="Google Shape;40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5299" y="1396302"/>
            <a:ext cx="1349670" cy="18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9"/>
          <p:cNvPicPr preferRelativeResize="0"/>
          <p:nvPr/>
        </p:nvPicPr>
        <p:blipFill rotWithShape="1">
          <a:blip r:embed="rId7">
            <a:alphaModFix/>
          </a:blip>
          <a:srcRect b="9405" l="0" r="321" t="77786"/>
          <a:stretch/>
        </p:blipFill>
        <p:spPr>
          <a:xfrm>
            <a:off x="7461379" y="1460175"/>
            <a:ext cx="1354129" cy="2357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406" name="Google Shape;40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1379" y="1396302"/>
            <a:ext cx="1349670" cy="18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37800" y="78372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9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9"/>
          <p:cNvSpPr txBox="1"/>
          <p:nvPr/>
        </p:nvSpPr>
        <p:spPr>
          <a:xfrm>
            <a:off x="188146" y="4211306"/>
            <a:ext cx="2190900" cy="57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</a:t>
            </a:r>
            <a:r>
              <a:rPr lang="en-US" sz="1050">
                <a:solidFill>
                  <a:schemeClr val="dk1"/>
                </a:solidFill>
              </a:rPr>
              <a:t>DOCW-219 - Amenity: Unable to add amenity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/>
          <p:nvPr/>
        </p:nvSpPr>
        <p:spPr>
          <a:xfrm>
            <a:off x="286440" y="212807"/>
            <a:ext cx="18202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SPECIFIC ESTATE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(DESKTOP)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6" name="Google Shape;416;p20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17" name="Google Shape;417;p20"/>
          <p:cNvPicPr preferRelativeResize="0"/>
          <p:nvPr/>
        </p:nvPicPr>
        <p:blipFill rotWithShape="1">
          <a:blip r:embed="rId3">
            <a:alphaModFix/>
          </a:blip>
          <a:srcRect b="49195" l="0" r="0" t="0"/>
          <a:stretch/>
        </p:blipFill>
        <p:spPr>
          <a:xfrm>
            <a:off x="2472020" y="-2"/>
            <a:ext cx="2803686" cy="5143502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id="418" name="Google Shape;418;p20"/>
          <p:cNvPicPr preferRelativeResize="0"/>
          <p:nvPr/>
        </p:nvPicPr>
        <p:blipFill rotWithShape="1">
          <a:blip r:embed="rId4">
            <a:alphaModFix/>
          </a:blip>
          <a:srcRect b="12285" l="0" r="0" t="8350"/>
          <a:stretch/>
        </p:blipFill>
        <p:spPr>
          <a:xfrm>
            <a:off x="2632884" y="2376400"/>
            <a:ext cx="2425253" cy="1281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0"/>
          <p:cNvSpPr txBox="1"/>
          <p:nvPr/>
        </p:nvSpPr>
        <p:spPr>
          <a:xfrm>
            <a:off x="646539" y="2803793"/>
            <a:ext cx="1513556" cy="2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20"/>
          <p:cNvPicPr preferRelativeResize="0"/>
          <p:nvPr/>
        </p:nvPicPr>
        <p:blipFill rotWithShape="1">
          <a:blip r:embed="rId3">
            <a:alphaModFix/>
          </a:blip>
          <a:srcRect b="0" l="0" r="0" t="50220"/>
          <a:stretch/>
        </p:blipFill>
        <p:spPr>
          <a:xfrm>
            <a:off x="5667706" y="-2"/>
            <a:ext cx="2803686" cy="5039805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id="421" name="Google Shape;42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8137" y="92704"/>
            <a:ext cx="56788" cy="5678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0"/>
          <p:cNvSpPr txBox="1"/>
          <p:nvPr/>
        </p:nvSpPr>
        <p:spPr>
          <a:xfrm>
            <a:off x="188146" y="4211306"/>
            <a:ext cx="2190900" cy="57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chemeClr val="dk1"/>
                </a:solidFill>
              </a:rPr>
              <a:t>DOCW-248 - [Specific Estate] Different UI</a:t>
            </a: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0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428" name="Google Shape;4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723" y="1024972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429" name="Google Shape;4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307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430" name="Google Shape;4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7192" y="1024972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431" name="Google Shape;4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9776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1"/>
          <p:cNvSpPr txBox="1"/>
          <p:nvPr/>
        </p:nvSpPr>
        <p:spPr>
          <a:xfrm>
            <a:off x="286440" y="305514"/>
            <a:ext cx="27584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SPECIFIC ESTATE (MOBILE)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21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phone6s.png" id="434" name="Google Shape;4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270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1"/>
          <p:cNvPicPr preferRelativeResize="0"/>
          <p:nvPr/>
        </p:nvPicPr>
        <p:blipFill rotWithShape="1">
          <a:blip r:embed="rId4">
            <a:alphaModFix/>
          </a:blip>
          <a:srcRect b="85053" l="0" r="3491" t="1"/>
          <a:stretch/>
        </p:blipFill>
        <p:spPr>
          <a:xfrm>
            <a:off x="683116" y="1395572"/>
            <a:ext cx="1355793" cy="241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1"/>
          <p:cNvPicPr preferRelativeResize="0"/>
          <p:nvPr/>
        </p:nvPicPr>
        <p:blipFill rotWithShape="1">
          <a:blip r:embed="rId4">
            <a:alphaModFix/>
          </a:blip>
          <a:srcRect b="72616" l="0" r="3491" t="12438"/>
          <a:stretch/>
        </p:blipFill>
        <p:spPr>
          <a:xfrm>
            <a:off x="2321416" y="1395572"/>
            <a:ext cx="1355793" cy="241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1"/>
          <p:cNvPicPr preferRelativeResize="0"/>
          <p:nvPr/>
        </p:nvPicPr>
        <p:blipFill rotWithShape="1">
          <a:blip r:embed="rId4">
            <a:alphaModFix/>
          </a:blip>
          <a:srcRect b="58225" l="0" r="3491" t="26829"/>
          <a:stretch/>
        </p:blipFill>
        <p:spPr>
          <a:xfrm>
            <a:off x="3990196" y="1395572"/>
            <a:ext cx="1355793" cy="24175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438" name="Google Shape;43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9168" y="1396302"/>
            <a:ext cx="1357812" cy="18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1"/>
          <p:cNvPicPr preferRelativeResize="0"/>
          <p:nvPr/>
        </p:nvPicPr>
        <p:blipFill rotWithShape="1">
          <a:blip r:embed="rId4">
            <a:alphaModFix/>
          </a:blip>
          <a:srcRect b="40464" l="0" r="3491" t="44588"/>
          <a:stretch/>
        </p:blipFill>
        <p:spPr>
          <a:xfrm>
            <a:off x="5658976" y="1395572"/>
            <a:ext cx="1355793" cy="24175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440" name="Google Shape;44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4238" y="1396302"/>
            <a:ext cx="1357812" cy="18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9357" y="1592312"/>
            <a:ext cx="1354129" cy="2220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442" name="Google Shape;44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3856" y="1396302"/>
            <a:ext cx="1357812" cy="186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443" name="Google Shape;44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2327" y="1396302"/>
            <a:ext cx="1357812" cy="18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1"/>
          <p:cNvPicPr preferRelativeResize="0"/>
          <p:nvPr/>
        </p:nvPicPr>
        <p:blipFill rotWithShape="1">
          <a:blip r:embed="rId7">
            <a:alphaModFix/>
          </a:blip>
          <a:srcRect b="0" l="14012" r="10993" t="995"/>
          <a:stretch/>
        </p:blipFill>
        <p:spPr>
          <a:xfrm>
            <a:off x="2321417" y="2460957"/>
            <a:ext cx="1365564" cy="13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1"/>
          <p:cNvSpPr txBox="1"/>
          <p:nvPr/>
        </p:nvSpPr>
        <p:spPr>
          <a:xfrm>
            <a:off x="188146" y="4211306"/>
            <a:ext cx="2190900" cy="57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chemeClr val="dk1"/>
                </a:solidFill>
              </a:rPr>
              <a:t>DOCW-249 - </a:t>
            </a:r>
            <a:r>
              <a:rPr lang="en-US" sz="1050">
                <a:solidFill>
                  <a:schemeClr val="dk1"/>
                </a:solidFill>
              </a:rPr>
              <a:t>[Mobile][Specific Estate] Different UI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1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2"/>
          <p:cNvSpPr txBox="1"/>
          <p:nvPr/>
        </p:nvSpPr>
        <p:spPr>
          <a:xfrm>
            <a:off x="286440" y="212199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SPECIFIC RESIDENCE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(DESKTOP)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3" name="Google Shape;453;p22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54" name="Google Shape;454;p22"/>
          <p:cNvPicPr preferRelativeResize="0"/>
          <p:nvPr/>
        </p:nvPicPr>
        <p:blipFill rotWithShape="1">
          <a:blip r:embed="rId3">
            <a:alphaModFix/>
          </a:blip>
          <a:srcRect b="51857" l="0" r="0" t="0"/>
          <a:stretch/>
        </p:blipFill>
        <p:spPr>
          <a:xfrm>
            <a:off x="2557123" y="361961"/>
            <a:ext cx="2680316" cy="4790576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id="455" name="Google Shape;455;p22"/>
          <p:cNvPicPr preferRelativeResize="0"/>
          <p:nvPr/>
        </p:nvPicPr>
        <p:blipFill rotWithShape="1">
          <a:blip r:embed="rId3">
            <a:alphaModFix/>
          </a:blip>
          <a:srcRect b="-1" l="0" r="0" t="49163"/>
          <a:stretch/>
        </p:blipFill>
        <p:spPr>
          <a:xfrm>
            <a:off x="5601980" y="0"/>
            <a:ext cx="2680316" cy="5058659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id="456" name="Google Shape;45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4875" y="462163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2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2"/>
          <p:cNvSpPr txBox="1"/>
          <p:nvPr/>
        </p:nvSpPr>
        <p:spPr>
          <a:xfrm>
            <a:off x="94046" y="4332631"/>
            <a:ext cx="2190900" cy="57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 </a:t>
            </a:r>
            <a:r>
              <a:rPr lang="en-US" sz="1050">
                <a:solidFill>
                  <a:schemeClr val="dk1"/>
                </a:solidFill>
              </a:rPr>
              <a:t>DOCW-217 - [Specific Residence] Header UI is misaligned on smaller screens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1dcc4f959_1_14"/>
          <p:cNvSpPr txBox="1"/>
          <p:nvPr/>
        </p:nvSpPr>
        <p:spPr>
          <a:xfrm>
            <a:off x="286440" y="305514"/>
            <a:ext cx="396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4" name="Google Shape;464;g61dcc4f959_1_14"/>
          <p:cNvCxnSpPr/>
          <p:nvPr/>
        </p:nvCxnSpPr>
        <p:spPr>
          <a:xfrm>
            <a:off x="188146" y="184791"/>
            <a:ext cx="0" cy="5610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5" name="Google Shape;465;g61dcc4f959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687" y="911854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61dcc4f959_1_14"/>
          <p:cNvSpPr txBox="1"/>
          <p:nvPr/>
        </p:nvSpPr>
        <p:spPr>
          <a:xfrm>
            <a:off x="286450" y="212200"/>
            <a:ext cx="323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SPECIFIC RESIDENCE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(DESKTOP) - Project Updates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g61dcc4f959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0725" y="788250"/>
            <a:ext cx="3562550" cy="405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61dcc4f959_1_14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61dcc4f959_1_14"/>
          <p:cNvSpPr txBox="1"/>
          <p:nvPr/>
        </p:nvSpPr>
        <p:spPr>
          <a:xfrm>
            <a:off x="94050" y="4332624"/>
            <a:ext cx="2211000" cy="711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 </a:t>
            </a:r>
            <a:r>
              <a:rPr lang="en-US" sz="1050">
                <a:solidFill>
                  <a:schemeClr val="dk1"/>
                </a:solidFill>
              </a:rPr>
              <a:t>DOCW-218 - [Specific Residence] Project Updates module is not yet available on the CMS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475" name="Google Shape;4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8067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476" name="Google Shape;4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1339" y="1024972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477" name="Google Shape;4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611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3"/>
          <p:cNvSpPr txBox="1"/>
          <p:nvPr/>
        </p:nvSpPr>
        <p:spPr>
          <a:xfrm>
            <a:off x="286440" y="305514"/>
            <a:ext cx="31056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SPECIFIC RESIDENCE (MOBILE)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phone6s.png" id="479" name="Google Shape;47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290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23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phone6s.png" id="481" name="Google Shape;4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727" y="1014227"/>
            <a:ext cx="1582549" cy="319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3"/>
          <p:cNvPicPr preferRelativeResize="0"/>
          <p:nvPr/>
        </p:nvPicPr>
        <p:blipFill rotWithShape="1">
          <a:blip r:embed="rId4">
            <a:alphaModFix/>
          </a:blip>
          <a:srcRect b="70188" l="0" r="2252" t="14599"/>
          <a:stretch/>
        </p:blipFill>
        <p:spPr>
          <a:xfrm>
            <a:off x="2201341" y="1394095"/>
            <a:ext cx="1339534" cy="240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3"/>
          <p:cNvPicPr preferRelativeResize="0"/>
          <p:nvPr/>
        </p:nvPicPr>
        <p:blipFill rotWithShape="1">
          <a:blip r:embed="rId4">
            <a:alphaModFix/>
          </a:blip>
          <a:srcRect b="56301" l="0" r="2252" t="28487"/>
          <a:stretch/>
        </p:blipFill>
        <p:spPr>
          <a:xfrm>
            <a:off x="3917498" y="1394095"/>
            <a:ext cx="1339534" cy="240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3"/>
          <p:cNvPicPr preferRelativeResize="0"/>
          <p:nvPr/>
        </p:nvPicPr>
        <p:blipFill rotWithShape="1">
          <a:blip r:embed="rId4">
            <a:alphaModFix/>
          </a:blip>
          <a:srcRect b="42572" l="0" r="2252" t="42215"/>
          <a:stretch/>
        </p:blipFill>
        <p:spPr>
          <a:xfrm>
            <a:off x="5646906" y="1394095"/>
            <a:ext cx="1339534" cy="240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3"/>
          <p:cNvPicPr preferRelativeResize="0"/>
          <p:nvPr/>
        </p:nvPicPr>
        <p:blipFill rotWithShape="1">
          <a:blip r:embed="rId5">
            <a:alphaModFix/>
          </a:blip>
          <a:srcRect b="84484" l="0" r="-2084" t="37"/>
          <a:stretch/>
        </p:blipFill>
        <p:spPr>
          <a:xfrm>
            <a:off x="487826" y="1388572"/>
            <a:ext cx="1377944" cy="2408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486" name="Google Shape;48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4003" y="1383050"/>
            <a:ext cx="1357812" cy="186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487" name="Google Shape;48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2914" y="1383050"/>
            <a:ext cx="1357812" cy="186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488" name="Google Shape;48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9455" y="1386825"/>
            <a:ext cx="1330321" cy="182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489" name="Google Shape;4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0678" y="1386825"/>
            <a:ext cx="1330321" cy="18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1251" y="1592312"/>
            <a:ext cx="1354129" cy="222077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3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</a:endParaRPr>
          </a:p>
        </p:txBody>
      </p:sp>
      <p:sp>
        <p:nvSpPr>
          <p:cNvPr id="492" name="Google Shape;492;p23"/>
          <p:cNvSpPr txBox="1"/>
          <p:nvPr/>
        </p:nvSpPr>
        <p:spPr>
          <a:xfrm>
            <a:off x="120300" y="4292650"/>
            <a:ext cx="2073000" cy="713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chemeClr val="dk1"/>
                </a:solidFill>
              </a:rPr>
              <a:t>DOCW-229 - [Mobile][Specific Residence] Different UI and Recommended Links included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497" name="Google Shape;4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4693" y="1028460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4"/>
          <p:cNvPicPr preferRelativeResize="0"/>
          <p:nvPr/>
        </p:nvPicPr>
        <p:blipFill rotWithShape="1">
          <a:blip r:embed="rId4">
            <a:alphaModFix/>
          </a:blip>
          <a:srcRect b="32213" l="-588" r="654" t="34399"/>
          <a:stretch/>
        </p:blipFill>
        <p:spPr>
          <a:xfrm>
            <a:off x="6673779" y="1471640"/>
            <a:ext cx="1562737" cy="2758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4"/>
          <p:cNvSpPr txBox="1"/>
          <p:nvPr/>
        </p:nvSpPr>
        <p:spPr>
          <a:xfrm>
            <a:off x="286440" y="305514"/>
            <a:ext cx="36706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SPECIFIC MALL (DESKTOP &amp; 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24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1" name="Google Shape;50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3975" y="876250"/>
            <a:ext cx="2224876" cy="4136880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502" name="Google Shape;5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028460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4"/>
          <p:cNvPicPr preferRelativeResize="0"/>
          <p:nvPr/>
        </p:nvPicPr>
        <p:blipFill rotWithShape="1">
          <a:blip r:embed="rId6">
            <a:alphaModFix/>
          </a:blip>
          <a:srcRect b="70352" l="0" r="-1913" t="0"/>
          <a:stretch/>
        </p:blipFill>
        <p:spPr>
          <a:xfrm>
            <a:off x="4700540" y="1467079"/>
            <a:ext cx="1562087" cy="2771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504" name="Google Shape;50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6929" y="1467078"/>
            <a:ext cx="1539587" cy="21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08712" y="943604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4"/>
          <p:cNvSpPr txBox="1"/>
          <p:nvPr/>
        </p:nvSpPr>
        <p:spPr>
          <a:xfrm>
            <a:off x="91725" y="4330750"/>
            <a:ext cx="2041800" cy="603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rgbClr val="333333"/>
                </a:solidFill>
              </a:rPr>
              <a:t>DOCW-230 - [Specific Mall] Header UI is misaligned on smaller screens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4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</a:endParaRPr>
          </a:p>
        </p:txBody>
      </p:sp>
      <p:sp>
        <p:nvSpPr>
          <p:cNvPr id="508" name="Google Shape;508;p24"/>
          <p:cNvSpPr txBox="1"/>
          <p:nvPr/>
        </p:nvSpPr>
        <p:spPr>
          <a:xfrm>
            <a:off x="4054125" y="4330750"/>
            <a:ext cx="2041800" cy="603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rgbClr val="333333"/>
                </a:solidFill>
              </a:rPr>
              <a:t>D</a:t>
            </a:r>
            <a:r>
              <a:rPr lang="en-US" sz="1050">
                <a:solidFill>
                  <a:srgbClr val="333333"/>
                </a:solidFill>
              </a:rPr>
              <a:t>DOCW-231 - [Mobile][Specific Mall] Different UI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513" name="Google Shape;5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4693" y="1028460"/>
            <a:ext cx="1815575" cy="36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5"/>
          <p:cNvSpPr txBox="1"/>
          <p:nvPr/>
        </p:nvSpPr>
        <p:spPr>
          <a:xfrm>
            <a:off x="286440" y="305514"/>
            <a:ext cx="39655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SPECIFIC OFFICES (DESKTOP &amp; 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5" name="Google Shape;515;p25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6" name="Google Shape;51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549" y="839850"/>
            <a:ext cx="2266925" cy="4045046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517" name="Google Shape;5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028460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5"/>
          <p:cNvPicPr preferRelativeResize="0"/>
          <p:nvPr/>
        </p:nvPicPr>
        <p:blipFill rotWithShape="1">
          <a:blip r:embed="rId5">
            <a:alphaModFix/>
          </a:blip>
          <a:srcRect b="69356" l="1" r="1492" t="0"/>
          <a:stretch/>
        </p:blipFill>
        <p:spPr>
          <a:xfrm>
            <a:off x="4688878" y="1476312"/>
            <a:ext cx="1560157" cy="275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5"/>
          <p:cNvPicPr preferRelativeResize="0"/>
          <p:nvPr/>
        </p:nvPicPr>
        <p:blipFill rotWithShape="1">
          <a:blip r:embed="rId6">
            <a:alphaModFix/>
          </a:blip>
          <a:srcRect b="32213" l="-588" r="654" t="34399"/>
          <a:stretch/>
        </p:blipFill>
        <p:spPr>
          <a:xfrm>
            <a:off x="6673779" y="1471640"/>
            <a:ext cx="1562737" cy="2758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520" name="Google Shape;52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6929" y="1467078"/>
            <a:ext cx="1539587" cy="21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62687" y="911854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25"/>
          <p:cNvSpPr txBox="1"/>
          <p:nvPr/>
        </p:nvSpPr>
        <p:spPr>
          <a:xfrm>
            <a:off x="91725" y="4330750"/>
            <a:ext cx="2041800" cy="603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chemeClr val="dk1"/>
                </a:solidFill>
              </a:rPr>
              <a:t>DOCW-250 - [Specific Offices] Different UI</a:t>
            </a: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5"/>
          <p:cNvSpPr txBox="1"/>
          <p:nvPr/>
        </p:nvSpPr>
        <p:spPr>
          <a:xfrm>
            <a:off x="4120775" y="4156675"/>
            <a:ext cx="2266800" cy="856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</a:rPr>
              <a:t>Block by : </a:t>
            </a:r>
            <a:r>
              <a:rPr lang="en-US" sz="1050">
                <a:solidFill>
                  <a:schemeClr val="dk1"/>
                </a:solidFill>
              </a:rPr>
              <a:t> v 1.1.0  DOCW-220 - [Home] Unresponsive Burger Menu and v 1.1.0 DOCW-227 - [Mobile][Offices] Click Offices and Redirected to different Module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5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881" y="0"/>
            <a:ext cx="9161762" cy="52164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4464650" y="4599114"/>
            <a:ext cx="150874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(SEPTEMBER 16, 2019)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dcc4f959_1_24"/>
          <p:cNvSpPr txBox="1"/>
          <p:nvPr/>
        </p:nvSpPr>
        <p:spPr>
          <a:xfrm>
            <a:off x="286440" y="305514"/>
            <a:ext cx="396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SPECIFIC AMENITY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0" name="Google Shape;530;g61dcc4f959_1_24"/>
          <p:cNvCxnSpPr/>
          <p:nvPr/>
        </p:nvCxnSpPr>
        <p:spPr>
          <a:xfrm>
            <a:off x="188146" y="184791"/>
            <a:ext cx="0" cy="5610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1" name="Google Shape;531;g61dcc4f959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687" y="911854"/>
            <a:ext cx="45719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61dcc4f959_1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775" y="745800"/>
            <a:ext cx="3750925" cy="38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61dcc4f959_1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1925" y="777100"/>
            <a:ext cx="4352500" cy="366706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61dcc4f959_1_24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61dcc4f959_1_24"/>
          <p:cNvSpPr txBox="1"/>
          <p:nvPr/>
        </p:nvSpPr>
        <p:spPr>
          <a:xfrm>
            <a:off x="188146" y="4211306"/>
            <a:ext cx="2190900" cy="57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</a:t>
            </a:r>
            <a:r>
              <a:rPr lang="en-US" sz="1050">
                <a:solidFill>
                  <a:schemeClr val="dk1"/>
                </a:solidFill>
              </a:rPr>
              <a:t>DOCW-219 - Amenity: Unable to add amenity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540" name="Google Shape;5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8338" y="1017123"/>
            <a:ext cx="1815575" cy="36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6"/>
          <p:cNvSpPr txBox="1"/>
          <p:nvPr/>
        </p:nvSpPr>
        <p:spPr>
          <a:xfrm>
            <a:off x="286440" y="305514"/>
            <a:ext cx="10740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CAREERS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p26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3" name="Google Shape;54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5070" y="1"/>
            <a:ext cx="2188133" cy="5145532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544" name="Google Shape;5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9767" y="1028460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6"/>
          <p:cNvPicPr preferRelativeResize="0"/>
          <p:nvPr/>
        </p:nvPicPr>
        <p:blipFill rotWithShape="1">
          <a:blip r:embed="rId5">
            <a:alphaModFix/>
          </a:blip>
          <a:srcRect b="37696" l="0" r="-772" t="35316"/>
          <a:stretch/>
        </p:blipFill>
        <p:spPr>
          <a:xfrm>
            <a:off x="6750829" y="1559859"/>
            <a:ext cx="1554472" cy="267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6"/>
          <p:cNvPicPr preferRelativeResize="0"/>
          <p:nvPr/>
        </p:nvPicPr>
        <p:blipFill rotWithShape="1">
          <a:blip r:embed="rId5">
            <a:alphaModFix/>
          </a:blip>
          <a:srcRect b="72117" l="0" r="-772" t="-105"/>
          <a:stretch/>
        </p:blipFill>
        <p:spPr>
          <a:xfrm>
            <a:off x="4706876" y="1460851"/>
            <a:ext cx="1554472" cy="27699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547" name="Google Shape;54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7706" y="1471266"/>
            <a:ext cx="1560981" cy="2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6"/>
          <p:cNvSpPr txBox="1"/>
          <p:nvPr/>
        </p:nvSpPr>
        <p:spPr>
          <a:xfrm>
            <a:off x="355233" y="2310654"/>
            <a:ext cx="966931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ARRANGED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 POSTED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1612" y="70479"/>
            <a:ext cx="45719" cy="45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26"/>
          <p:cNvCxnSpPr>
            <a:stCxn id="551" idx="3"/>
          </p:cNvCxnSpPr>
          <p:nvPr/>
        </p:nvCxnSpPr>
        <p:spPr>
          <a:xfrm>
            <a:off x="1427195" y="1751813"/>
            <a:ext cx="387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26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6"/>
          <p:cNvSpPr txBox="1"/>
          <p:nvPr/>
        </p:nvSpPr>
        <p:spPr>
          <a:xfrm>
            <a:off x="69900" y="1559850"/>
            <a:ext cx="1357200" cy="750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u="none" cap="none" strike="noStrike">
                <a:latin typeface="Arial"/>
                <a:ea typeface="Arial"/>
                <a:cs typeface="Arial"/>
                <a:sym typeface="Arial"/>
              </a:rPr>
              <a:t>10/01/19 v 1.1.0 </a:t>
            </a:r>
            <a:r>
              <a:rPr lang="en-US" sz="800"/>
              <a:t>DOCW-214 - </a:t>
            </a:r>
            <a:r>
              <a:rPr lang="en-US" sz="800"/>
              <a:t>[Careers] User Interface issue and Clear Search Missing</a:t>
            </a:r>
            <a:endParaRPr sz="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7"/>
          <p:cNvSpPr txBox="1"/>
          <p:nvPr/>
        </p:nvSpPr>
        <p:spPr>
          <a:xfrm>
            <a:off x="286440" y="305514"/>
            <a:ext cx="35715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CAREERS – SELECT AVAILABLE JOB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p27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0" name="Google Shape;5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5359" y="960905"/>
            <a:ext cx="3681154" cy="3704162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561" name="Google Shape;56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6877" y="987820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7"/>
          <p:cNvPicPr preferRelativeResize="0"/>
          <p:nvPr/>
        </p:nvPicPr>
        <p:blipFill rotWithShape="1">
          <a:blip r:embed="rId5">
            <a:alphaModFix/>
          </a:blip>
          <a:srcRect b="42697" l="0" r="0" t="0"/>
          <a:stretch/>
        </p:blipFill>
        <p:spPr>
          <a:xfrm>
            <a:off x="5894063" y="1422972"/>
            <a:ext cx="1538000" cy="277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1602" y="184800"/>
            <a:ext cx="4381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8"/>
          <p:cNvSpPr txBox="1"/>
          <p:nvPr/>
        </p:nvSpPr>
        <p:spPr>
          <a:xfrm>
            <a:off x="286440" y="305514"/>
            <a:ext cx="28170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CAREERS – SUBMIT RESUME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9" name="Google Shape;569;p28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phone6s.png" id="570" name="Google Shape;57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4605" y="987820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8"/>
          <p:cNvPicPr preferRelativeResize="0"/>
          <p:nvPr/>
        </p:nvPicPr>
        <p:blipFill rotWithShape="1">
          <a:blip r:embed="rId4">
            <a:alphaModFix/>
          </a:blip>
          <a:srcRect b="42461" l="0" r="0" t="-1"/>
          <a:stretch/>
        </p:blipFill>
        <p:spPr>
          <a:xfrm>
            <a:off x="6116829" y="1425437"/>
            <a:ext cx="1534457" cy="277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6314" y="987821"/>
            <a:ext cx="3645043" cy="3667824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sp>
        <p:nvSpPr>
          <p:cNvPr id="573" name="Google Shape;573;p28"/>
          <p:cNvSpPr txBox="1"/>
          <p:nvPr/>
        </p:nvSpPr>
        <p:spPr>
          <a:xfrm>
            <a:off x="91725" y="4330750"/>
            <a:ext cx="2041800" cy="603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rgbClr val="333333"/>
                </a:solidFill>
              </a:rPr>
              <a:t>DOCW-232 - </a:t>
            </a:r>
            <a:r>
              <a:rPr lang="en-US" sz="1050">
                <a:solidFill>
                  <a:srgbClr val="333333"/>
                </a:solidFill>
              </a:rPr>
              <a:t>[Desktop][Careers Submit Resume] Different UI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8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8"/>
          <p:cNvSpPr txBox="1"/>
          <p:nvPr/>
        </p:nvSpPr>
        <p:spPr>
          <a:xfrm>
            <a:off x="5213750" y="4330750"/>
            <a:ext cx="2041800" cy="603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rgbClr val="333333"/>
                </a:solidFill>
              </a:rPr>
              <a:t>DOCW-233 - [Mobile][Careers Submit Resume] Different UI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9"/>
          <p:cNvSpPr txBox="1"/>
          <p:nvPr/>
        </p:nvSpPr>
        <p:spPr>
          <a:xfrm>
            <a:off x="286440" y="305514"/>
            <a:ext cx="24141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CAREERS – 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29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2" name="Google Shape;582;p29"/>
          <p:cNvPicPr preferRelativeResize="0"/>
          <p:nvPr/>
        </p:nvPicPr>
        <p:blipFill rotWithShape="1">
          <a:blip r:embed="rId3">
            <a:alphaModFix/>
          </a:blip>
          <a:srcRect b="59090" l="0" r="0" t="0"/>
          <a:stretch/>
        </p:blipFill>
        <p:spPr>
          <a:xfrm>
            <a:off x="957433" y="1643946"/>
            <a:ext cx="4662634" cy="1919386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583" name="Google Shape;58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1120" y="987820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9"/>
          <p:cNvPicPr preferRelativeResize="0"/>
          <p:nvPr/>
        </p:nvPicPr>
        <p:blipFill rotWithShape="1">
          <a:blip r:embed="rId5">
            <a:alphaModFix/>
          </a:blip>
          <a:srcRect b="52012" l="0" r="0" t="0"/>
          <a:stretch/>
        </p:blipFill>
        <p:spPr>
          <a:xfrm>
            <a:off x="6543089" y="1415142"/>
            <a:ext cx="1543075" cy="2756554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9"/>
          <p:cNvSpPr txBox="1"/>
          <p:nvPr/>
        </p:nvSpPr>
        <p:spPr>
          <a:xfrm>
            <a:off x="135775" y="3795925"/>
            <a:ext cx="1926300" cy="747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DOCW-2</a:t>
            </a:r>
            <a:r>
              <a:rPr lang="en-US" sz="1050">
                <a:solidFill>
                  <a:schemeClr val="dk1"/>
                </a:solidFill>
              </a:rPr>
              <a:t>16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[</a:t>
            </a:r>
            <a:r>
              <a:rPr lang="en-US" sz="1050">
                <a:solidFill>
                  <a:schemeClr val="dk1"/>
                </a:solidFill>
              </a:rPr>
              <a:t>Careers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n-US" sz="1050">
                <a:solidFill>
                  <a:schemeClr val="dk1"/>
                </a:solidFill>
              </a:rPr>
              <a:t>Online Application Form: Document is required even it has uploaded file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9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591" name="Google Shape;5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1674" y="1028460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592" name="Google Shape;5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7136" y="1028460"/>
            <a:ext cx="1815575" cy="36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0"/>
          <p:cNvSpPr txBox="1"/>
          <p:nvPr/>
        </p:nvSpPr>
        <p:spPr>
          <a:xfrm>
            <a:off x="286440" y="305514"/>
            <a:ext cx="14285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CONTACT 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30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phone6s.png" id="595" name="Google Shape;5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826" y="1028460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0"/>
          <p:cNvPicPr preferRelativeResize="0"/>
          <p:nvPr/>
        </p:nvPicPr>
        <p:blipFill rotWithShape="1">
          <a:blip r:embed="rId4">
            <a:alphaModFix/>
          </a:blip>
          <a:srcRect b="51240" l="0" r="295" t="22785"/>
          <a:stretch/>
        </p:blipFill>
        <p:spPr>
          <a:xfrm>
            <a:off x="5348889" y="1476336"/>
            <a:ext cx="1548233" cy="275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0"/>
          <p:cNvPicPr preferRelativeResize="0"/>
          <p:nvPr/>
        </p:nvPicPr>
        <p:blipFill rotWithShape="1">
          <a:blip r:embed="rId4">
            <a:alphaModFix/>
          </a:blip>
          <a:srcRect b="75079" l="0" r="295" t="0"/>
          <a:stretch/>
        </p:blipFill>
        <p:spPr>
          <a:xfrm>
            <a:off x="3422813" y="1476336"/>
            <a:ext cx="1548233" cy="2638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598" name="Google Shape;59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2080" y="1476336"/>
            <a:ext cx="1560981" cy="2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0"/>
          <p:cNvPicPr preferRelativeResize="0"/>
          <p:nvPr/>
        </p:nvPicPr>
        <p:blipFill rotWithShape="1">
          <a:blip r:embed="rId6">
            <a:alphaModFix/>
          </a:blip>
          <a:srcRect b="17207" l="0" r="0" t="58369"/>
          <a:stretch/>
        </p:blipFill>
        <p:spPr>
          <a:xfrm>
            <a:off x="7285613" y="1636658"/>
            <a:ext cx="1560981" cy="2599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600" name="Google Shape;60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5613" y="1476336"/>
            <a:ext cx="1560981" cy="2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557" y="745885"/>
            <a:ext cx="2307440" cy="4092100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id="602" name="Google Shape;602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53087" y="822954"/>
            <a:ext cx="45719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48622" y="104775"/>
            <a:ext cx="4286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0"/>
          <p:cNvSpPr txBox="1"/>
          <p:nvPr/>
        </p:nvSpPr>
        <p:spPr>
          <a:xfrm>
            <a:off x="91725" y="4330750"/>
            <a:ext cx="2041800" cy="603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chemeClr val="dk1"/>
                </a:solidFill>
              </a:rPr>
              <a:t>DOCW-234 - [Desktop][Contact Us] different UI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"/>
          <p:cNvSpPr txBox="1"/>
          <p:nvPr/>
        </p:nvSpPr>
        <p:spPr>
          <a:xfrm>
            <a:off x="286440" y="305514"/>
            <a:ext cx="27633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CONTACT US – 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Google Shape;610;p31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1" name="Google Shape;611;p31"/>
          <p:cNvPicPr preferRelativeResize="0"/>
          <p:nvPr/>
        </p:nvPicPr>
        <p:blipFill rotWithShape="1">
          <a:blip r:embed="rId3">
            <a:alphaModFix/>
          </a:blip>
          <a:srcRect b="75623" l="0" r="0" t="0"/>
          <a:stretch/>
        </p:blipFill>
        <p:spPr>
          <a:xfrm>
            <a:off x="656717" y="1708884"/>
            <a:ext cx="5138210" cy="2221276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612" name="Google Shape;61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7393" y="987820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1"/>
          <p:cNvPicPr preferRelativeResize="0"/>
          <p:nvPr/>
        </p:nvPicPr>
        <p:blipFill rotWithShape="1">
          <a:blip r:embed="rId5">
            <a:alphaModFix/>
          </a:blip>
          <a:srcRect b="73680" l="0" r="0" t="1"/>
          <a:stretch/>
        </p:blipFill>
        <p:spPr>
          <a:xfrm>
            <a:off x="6287008" y="1423506"/>
            <a:ext cx="1555731" cy="279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1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5352546" y="1899178"/>
            <a:ext cx="112502" cy="112502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1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1"/>
          <p:cNvSpPr txBox="1"/>
          <p:nvPr/>
        </p:nvSpPr>
        <p:spPr>
          <a:xfrm>
            <a:off x="91725" y="4330750"/>
            <a:ext cx="2041800" cy="603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chemeClr val="dk1"/>
                </a:solidFill>
              </a:rPr>
              <a:t>DOCW-235 - [Contact Us] submit button unresponsive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"/>
          <p:cNvSpPr txBox="1"/>
          <p:nvPr/>
        </p:nvSpPr>
        <p:spPr>
          <a:xfrm>
            <a:off x="286440" y="305514"/>
            <a:ext cx="28744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ORTIGAS (DESKTOP)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Google Shape;622;p32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3" name="Google Shape;623;p32"/>
          <p:cNvPicPr preferRelativeResize="0"/>
          <p:nvPr/>
        </p:nvPicPr>
        <p:blipFill rotWithShape="1">
          <a:blip r:embed="rId3">
            <a:alphaModFix/>
          </a:blip>
          <a:srcRect b="47319" l="0" r="0" t="0"/>
          <a:stretch/>
        </p:blipFill>
        <p:spPr>
          <a:xfrm>
            <a:off x="1040280" y="887087"/>
            <a:ext cx="3340385" cy="4256413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id="624" name="Google Shape;624;p32"/>
          <p:cNvPicPr preferRelativeResize="0"/>
          <p:nvPr/>
        </p:nvPicPr>
        <p:blipFill rotWithShape="1">
          <a:blip r:embed="rId3">
            <a:alphaModFix/>
          </a:blip>
          <a:srcRect b="-392" l="0" r="0" t="52846"/>
          <a:stretch/>
        </p:blipFill>
        <p:spPr>
          <a:xfrm>
            <a:off x="4782721" y="0"/>
            <a:ext cx="3340385" cy="3841634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id="625" name="Google Shape;62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6069" y="1005372"/>
            <a:ext cx="75283" cy="75283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2"/>
          <p:cNvSpPr/>
          <p:nvPr/>
        </p:nvSpPr>
        <p:spPr>
          <a:xfrm>
            <a:off x="8582478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32"/>
          <p:cNvCxnSpPr>
            <a:stCxn id="628" idx="3"/>
          </p:cNvCxnSpPr>
          <p:nvPr/>
        </p:nvCxnSpPr>
        <p:spPr>
          <a:xfrm>
            <a:off x="1876415" y="2109797"/>
            <a:ext cx="900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32"/>
          <p:cNvCxnSpPr/>
          <p:nvPr/>
        </p:nvCxnSpPr>
        <p:spPr>
          <a:xfrm>
            <a:off x="2771775" y="2105025"/>
            <a:ext cx="0" cy="37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32"/>
          <p:cNvSpPr txBox="1"/>
          <p:nvPr/>
        </p:nvSpPr>
        <p:spPr>
          <a:xfrm>
            <a:off x="-49875" y="1962363"/>
            <a:ext cx="1926300" cy="747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DOCW-2</a:t>
            </a:r>
            <a:r>
              <a:rPr lang="en-US" sz="1050">
                <a:solidFill>
                  <a:schemeClr val="dk1"/>
                </a:solidFill>
              </a:rPr>
              <a:t>12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050">
                <a:solidFill>
                  <a:schemeClr val="dk1"/>
                </a:solidFill>
              </a:rPr>
              <a:t>[About Us] We Are Ortigas included and Missing About Ortigas at the top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2"/>
          <p:cNvSpPr txBox="1"/>
          <p:nvPr/>
        </p:nvSpPr>
        <p:spPr>
          <a:xfrm>
            <a:off x="4572000" y="3683425"/>
            <a:ext cx="1921500" cy="681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DOCW-2</a:t>
            </a:r>
            <a:r>
              <a:rPr lang="en-US" sz="1050">
                <a:solidFill>
                  <a:schemeClr val="dk1"/>
                </a:solidFill>
              </a:rPr>
              <a:t>11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050">
                <a:solidFill>
                  <a:schemeClr val="dk1"/>
                </a:solidFill>
              </a:rPr>
              <a:t>[About Us] Awards should be included instead o Project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2"/>
          <p:cNvSpPr txBox="1"/>
          <p:nvPr/>
        </p:nvSpPr>
        <p:spPr>
          <a:xfrm>
            <a:off x="4580900" y="4436250"/>
            <a:ext cx="1921500" cy="681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DOCW-2</a:t>
            </a:r>
            <a:r>
              <a:rPr lang="en-US" sz="1050">
                <a:solidFill>
                  <a:schemeClr val="dk1"/>
                </a:solidFill>
              </a:rPr>
              <a:t>13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050">
                <a:solidFill>
                  <a:schemeClr val="dk1"/>
                </a:solidFill>
              </a:rPr>
              <a:t>[About Us] related news is included</a:t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637" name="Google Shape;6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3134" y="1041706"/>
            <a:ext cx="1759696" cy="3554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638" name="Google Shape;6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8496" y="1041706"/>
            <a:ext cx="1759696" cy="3554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639" name="Google Shape;6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1331" y="1041706"/>
            <a:ext cx="1759696" cy="3554938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3"/>
          <p:cNvSpPr txBox="1"/>
          <p:nvPr/>
        </p:nvSpPr>
        <p:spPr>
          <a:xfrm>
            <a:off x="286440" y="305514"/>
            <a:ext cx="27062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ORTIGAS (MOBILE)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1" name="Google Shape;641;p33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phone6s.png" id="642" name="Google Shape;6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465" y="1041706"/>
            <a:ext cx="1759696" cy="355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3"/>
          <p:cNvPicPr preferRelativeResize="0"/>
          <p:nvPr/>
        </p:nvPicPr>
        <p:blipFill rotWithShape="1">
          <a:blip r:embed="rId4">
            <a:alphaModFix/>
          </a:blip>
          <a:srcRect b="56788" l="0" r="2072" t="19681"/>
          <a:stretch/>
        </p:blipFill>
        <p:spPr>
          <a:xfrm>
            <a:off x="2942199" y="1466066"/>
            <a:ext cx="1497699" cy="267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3"/>
          <p:cNvPicPr preferRelativeResize="0"/>
          <p:nvPr/>
        </p:nvPicPr>
        <p:blipFill rotWithShape="1">
          <a:blip r:embed="rId4">
            <a:alphaModFix/>
          </a:blip>
          <a:srcRect b="76469" l="0" r="2072" t="0"/>
          <a:stretch/>
        </p:blipFill>
        <p:spPr>
          <a:xfrm>
            <a:off x="1140559" y="1466066"/>
            <a:ext cx="1497699" cy="267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3"/>
          <p:cNvPicPr preferRelativeResize="0"/>
          <p:nvPr/>
        </p:nvPicPr>
        <p:blipFill rotWithShape="1">
          <a:blip r:embed="rId4">
            <a:alphaModFix/>
          </a:blip>
          <a:srcRect b="31450" l="0" r="2072" t="45018"/>
          <a:stretch/>
        </p:blipFill>
        <p:spPr>
          <a:xfrm>
            <a:off x="4725732" y="1466066"/>
            <a:ext cx="1497699" cy="2673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646" name="Google Shape;64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8739" y="1457383"/>
            <a:ext cx="1489673" cy="204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647" name="Google Shape;64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0622" y="1457383"/>
            <a:ext cx="1489673" cy="204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648" name="Google Shape;64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3242" y="1478388"/>
            <a:ext cx="1520199" cy="2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0318" y="1687162"/>
            <a:ext cx="1520198" cy="2493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3"/>
          <p:cNvSpPr txBox="1"/>
          <p:nvPr/>
        </p:nvSpPr>
        <p:spPr>
          <a:xfrm>
            <a:off x="95250" y="2815225"/>
            <a:ext cx="2116800" cy="728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DOCW-2</a:t>
            </a:r>
            <a:r>
              <a:rPr lang="en-US" sz="1050">
                <a:solidFill>
                  <a:schemeClr val="dk1"/>
                </a:solidFill>
              </a:rPr>
              <a:t>45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050">
                <a:solidFill>
                  <a:schemeClr val="dk1"/>
                </a:solidFill>
              </a:rPr>
              <a:t>[Mobile][About Us] Awards should be included instead of Project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3"/>
          <p:cNvSpPr txBox="1"/>
          <p:nvPr/>
        </p:nvSpPr>
        <p:spPr>
          <a:xfrm>
            <a:off x="95250" y="3624850"/>
            <a:ext cx="2116800" cy="728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DOCW-2</a:t>
            </a:r>
            <a:r>
              <a:rPr lang="en-US" sz="1050">
                <a:solidFill>
                  <a:schemeClr val="dk1"/>
                </a:solidFill>
              </a:rPr>
              <a:t>46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050">
                <a:solidFill>
                  <a:schemeClr val="dk1"/>
                </a:solidFill>
              </a:rPr>
              <a:t>[Mobile][About Us] We Are Ortigas included and Missing About Ortigas at the top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3"/>
          <p:cNvSpPr txBox="1"/>
          <p:nvPr/>
        </p:nvSpPr>
        <p:spPr>
          <a:xfrm>
            <a:off x="95250" y="4434475"/>
            <a:ext cx="2116800" cy="728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DOCW-2</a:t>
            </a:r>
            <a:r>
              <a:rPr lang="en-US" sz="1050">
                <a:solidFill>
                  <a:schemeClr val="dk1"/>
                </a:solidFill>
              </a:rPr>
              <a:t>47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050">
                <a:solidFill>
                  <a:schemeClr val="dk1"/>
                </a:solidFill>
              </a:rPr>
              <a:t>[Mobile][About Us] related news is included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3"/>
          <p:cNvSpPr/>
          <p:nvPr/>
        </p:nvSpPr>
        <p:spPr>
          <a:xfrm>
            <a:off x="8582478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658" name="Google Shape;6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127" y="975976"/>
            <a:ext cx="1659179" cy="335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s.png" id="659" name="Google Shape;65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3793" y="975976"/>
            <a:ext cx="1659179" cy="33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4"/>
          <p:cNvSpPr txBox="1"/>
          <p:nvPr/>
        </p:nvSpPr>
        <p:spPr>
          <a:xfrm>
            <a:off x="286440" y="305514"/>
            <a:ext cx="7620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p34"/>
          <p:cNvPicPr preferRelativeResize="0"/>
          <p:nvPr/>
        </p:nvPicPr>
        <p:blipFill rotWithShape="1">
          <a:blip r:embed="rId4">
            <a:alphaModFix/>
          </a:blip>
          <a:srcRect b="55714" l="0" r="-84" t="19260"/>
          <a:stretch/>
        </p:blipFill>
        <p:spPr>
          <a:xfrm>
            <a:off x="5770160" y="1380326"/>
            <a:ext cx="1409273" cy="252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4"/>
          <p:cNvPicPr preferRelativeResize="0"/>
          <p:nvPr/>
        </p:nvPicPr>
        <p:blipFill rotWithShape="1">
          <a:blip r:embed="rId4">
            <a:alphaModFix/>
          </a:blip>
          <a:srcRect b="23501" l="0" r="-84" t="51473"/>
          <a:stretch/>
        </p:blipFill>
        <p:spPr>
          <a:xfrm>
            <a:off x="7506168" y="1389487"/>
            <a:ext cx="1409273" cy="252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34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4" name="Google Shape;66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8163" y="745885"/>
            <a:ext cx="2421178" cy="4172748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665" name="Google Shape;6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626" y="975976"/>
            <a:ext cx="1659179" cy="33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4"/>
          <p:cNvPicPr preferRelativeResize="0"/>
          <p:nvPr/>
        </p:nvPicPr>
        <p:blipFill rotWithShape="1">
          <a:blip r:embed="rId4">
            <a:alphaModFix/>
          </a:blip>
          <a:srcRect b="74976" l="0" r="-84" t="-2"/>
          <a:stretch/>
        </p:blipFill>
        <p:spPr>
          <a:xfrm>
            <a:off x="4069546" y="1380326"/>
            <a:ext cx="1409273" cy="2524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667" name="Google Shape;66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68700" y="1380955"/>
            <a:ext cx="1402951" cy="192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668" name="Google Shape;66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9330" y="1380955"/>
            <a:ext cx="1402951" cy="19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12425" y="837090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4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4"/>
          <p:cNvSpPr txBox="1"/>
          <p:nvPr/>
        </p:nvSpPr>
        <p:spPr>
          <a:xfrm>
            <a:off x="91725" y="4330750"/>
            <a:ext cx="2041800" cy="498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rgbClr val="333333"/>
                </a:solidFill>
              </a:rPr>
              <a:t>DOCW-236 - [Desktop][News] Different UI</a:t>
            </a: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4"/>
          <p:cNvSpPr txBox="1"/>
          <p:nvPr/>
        </p:nvSpPr>
        <p:spPr>
          <a:xfrm>
            <a:off x="3663600" y="4511725"/>
            <a:ext cx="2041800" cy="498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rgbClr val="333333"/>
                </a:solidFill>
              </a:rPr>
              <a:t>DOCW-237 - [Mobile][News] Different UI</a:t>
            </a: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286440" y="305514"/>
            <a:ext cx="31022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HEADER &amp; FOOTER (DESKTOP)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2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0" name="Google Shape;1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186" y="941058"/>
            <a:ext cx="6351603" cy="784025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183" y="2882019"/>
            <a:ext cx="6351602" cy="1935254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183" y="2028019"/>
            <a:ext cx="6351606" cy="530954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sp>
        <p:nvSpPr>
          <p:cNvPr id="123" name="Google Shape;123;p2"/>
          <p:cNvSpPr txBox="1"/>
          <p:nvPr/>
        </p:nvSpPr>
        <p:spPr>
          <a:xfrm>
            <a:off x="6960685" y="2169725"/>
            <a:ext cx="1505299" cy="275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SCROLLED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6960685" y="1265485"/>
            <a:ext cx="1574834" cy="275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NAVIGATION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6960685" y="3849646"/>
            <a:ext cx="825235" cy="275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8594704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88146" y="2028019"/>
            <a:ext cx="2190997" cy="577081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DOCW-201 - [Main Navigation] When Scrolled, Back to Top not included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2"/>
          <p:cNvCxnSpPr/>
          <p:nvPr/>
        </p:nvCxnSpPr>
        <p:spPr>
          <a:xfrm flipH="1" rot="10800000">
            <a:off x="2379143" y="2293496"/>
            <a:ext cx="3136945" cy="2306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9" name="Google Shape;129;p2"/>
          <p:cNvSpPr txBox="1"/>
          <p:nvPr/>
        </p:nvSpPr>
        <p:spPr>
          <a:xfrm>
            <a:off x="188146" y="680232"/>
            <a:ext cx="2190997" cy="738664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DOCW-202 - [Main Navigation] Incomplete no About Us and Careers, News not included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2"/>
          <p:cNvCxnSpPr/>
          <p:nvPr/>
        </p:nvCxnSpPr>
        <p:spPr>
          <a:xfrm>
            <a:off x="2379143" y="1265485"/>
            <a:ext cx="1919725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"/>
          <p:cNvCxnSpPr/>
          <p:nvPr/>
        </p:nvCxnSpPr>
        <p:spPr>
          <a:xfrm>
            <a:off x="2379143" y="1049564"/>
            <a:ext cx="2632244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2"/>
          <p:cNvCxnSpPr/>
          <p:nvPr/>
        </p:nvCxnSpPr>
        <p:spPr>
          <a:xfrm>
            <a:off x="4298868" y="1265485"/>
            <a:ext cx="0" cy="21299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3" name="Google Shape;133;p2"/>
          <p:cNvCxnSpPr/>
          <p:nvPr/>
        </p:nvCxnSpPr>
        <p:spPr>
          <a:xfrm>
            <a:off x="5011387" y="1049564"/>
            <a:ext cx="0" cy="428914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4" name="Google Shape;134;p2"/>
          <p:cNvSpPr txBox="1"/>
          <p:nvPr/>
        </p:nvSpPr>
        <p:spPr>
          <a:xfrm>
            <a:off x="74425" y="4567398"/>
            <a:ext cx="2190900" cy="429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DOCW-2</a:t>
            </a:r>
            <a:r>
              <a:rPr lang="en-US" sz="1050">
                <a:solidFill>
                  <a:schemeClr val="dk1"/>
                </a:solidFill>
              </a:rPr>
              <a:t>15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[</a:t>
            </a:r>
            <a:r>
              <a:rPr lang="en-US" sz="1050">
                <a:solidFill>
                  <a:schemeClr val="dk1"/>
                </a:solidFill>
              </a:rPr>
              <a:t>Footer] Different User Interface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677" name="Google Shape;6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7468" y="962878"/>
            <a:ext cx="1815575" cy="36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5"/>
          <p:cNvSpPr txBox="1"/>
          <p:nvPr/>
        </p:nvSpPr>
        <p:spPr>
          <a:xfrm>
            <a:off x="286440" y="305514"/>
            <a:ext cx="17518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NEWS - ARTICLE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9" name="Google Shape;679;p35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80" name="Google Shape;680;p35"/>
          <p:cNvPicPr preferRelativeResize="0"/>
          <p:nvPr/>
        </p:nvPicPr>
        <p:blipFill rotWithShape="1">
          <a:blip r:embed="rId4">
            <a:alphaModFix/>
          </a:blip>
          <a:srcRect b="38520" l="0" r="0" t="0"/>
          <a:stretch/>
        </p:blipFill>
        <p:spPr>
          <a:xfrm>
            <a:off x="765611" y="992389"/>
            <a:ext cx="3677688" cy="4151111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681" name="Google Shape;6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5556" y="962878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5"/>
          <p:cNvPicPr preferRelativeResize="0"/>
          <p:nvPr/>
        </p:nvPicPr>
        <p:blipFill rotWithShape="1">
          <a:blip r:embed="rId5">
            <a:alphaModFix/>
          </a:blip>
          <a:srcRect b="70706" l="638" r="2003" t="196"/>
          <a:stretch/>
        </p:blipFill>
        <p:spPr>
          <a:xfrm>
            <a:off x="4976334" y="1425411"/>
            <a:ext cx="1542066" cy="27442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683" name="Google Shape;68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9934" y="1425411"/>
            <a:ext cx="1538455" cy="21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24991" y="1647609"/>
            <a:ext cx="1544520" cy="253301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5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5"/>
          <p:cNvSpPr txBox="1"/>
          <p:nvPr/>
        </p:nvSpPr>
        <p:spPr>
          <a:xfrm>
            <a:off x="91725" y="4330750"/>
            <a:ext cx="2041800" cy="561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rgbClr val="333333"/>
                </a:solidFill>
              </a:rPr>
              <a:t>DOCW-240 - [News-Article] Different User interface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5"/>
          <p:cNvSpPr txBox="1"/>
          <p:nvPr/>
        </p:nvSpPr>
        <p:spPr>
          <a:xfrm>
            <a:off x="4168425" y="4454575"/>
            <a:ext cx="2041800" cy="561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lang="en-US" sz="1050">
                <a:solidFill>
                  <a:srgbClr val="333333"/>
                </a:solidFill>
              </a:rPr>
              <a:t>DOCW-241 - [Mobile][News-Article] Different User interface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s.png" id="692" name="Google Shape;6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4473" y="1028460"/>
            <a:ext cx="1815575" cy="366782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6"/>
          <p:cNvSpPr txBox="1"/>
          <p:nvPr/>
        </p:nvSpPr>
        <p:spPr>
          <a:xfrm>
            <a:off x="286440" y="305514"/>
            <a:ext cx="46053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SUPPLIER AND CONTRACTOR ACCREDITATION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5" name="Google Shape;69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034" y="979624"/>
            <a:ext cx="3063885" cy="3705385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696" name="Google Shape;6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780" y="1028460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6"/>
          <p:cNvPicPr preferRelativeResize="0"/>
          <p:nvPr/>
        </p:nvPicPr>
        <p:blipFill rotWithShape="1">
          <a:blip r:embed="rId5">
            <a:alphaModFix/>
          </a:blip>
          <a:srcRect b="56256" l="0" r="0" t="0"/>
          <a:stretch/>
        </p:blipFill>
        <p:spPr>
          <a:xfrm>
            <a:off x="5008209" y="1462327"/>
            <a:ext cx="1545052" cy="27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9584" y="1692191"/>
            <a:ext cx="1544520" cy="2533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v_01.jpg" id="699" name="Google Shape;699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18164" y="1480911"/>
            <a:ext cx="1538455" cy="21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44250" y="1084740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6"/>
          <p:cNvSpPr txBox="1"/>
          <p:nvPr/>
        </p:nvSpPr>
        <p:spPr>
          <a:xfrm>
            <a:off x="91725" y="4330750"/>
            <a:ext cx="2041800" cy="561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</a:t>
            </a: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050">
                <a:solidFill>
                  <a:srgbClr val="333333"/>
                </a:solidFill>
              </a:rPr>
              <a:t>DOCW-251 - [Supplier and Contractor] Debug Text and Different UI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6"/>
          <p:cNvSpPr txBox="1"/>
          <p:nvPr/>
        </p:nvSpPr>
        <p:spPr>
          <a:xfrm>
            <a:off x="4269275" y="4163650"/>
            <a:ext cx="2116800" cy="728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DOCW-2</a:t>
            </a:r>
            <a:r>
              <a:rPr lang="en-US" sz="1050">
                <a:solidFill>
                  <a:schemeClr val="dk1"/>
                </a:solidFill>
              </a:rPr>
              <a:t>52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050">
                <a:solidFill>
                  <a:schemeClr val="dk1"/>
                </a:solidFill>
              </a:rPr>
              <a:t>[Mobile][Supplier and Contractor] Debug Text and Different UI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6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7"/>
          <p:cNvSpPr txBox="1"/>
          <p:nvPr/>
        </p:nvSpPr>
        <p:spPr>
          <a:xfrm>
            <a:off x="286440" y="305514"/>
            <a:ext cx="23785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PRIVACY POLICY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9" name="Google Shape;709;p37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10" name="Google Shape;710;p37"/>
          <p:cNvPicPr preferRelativeResize="0"/>
          <p:nvPr/>
        </p:nvPicPr>
        <p:blipFill rotWithShape="1">
          <a:blip r:embed="rId3">
            <a:alphaModFix/>
          </a:blip>
          <a:srcRect b="53264" l="0" r="0" t="0"/>
          <a:stretch/>
        </p:blipFill>
        <p:spPr>
          <a:xfrm>
            <a:off x="1661318" y="930705"/>
            <a:ext cx="3646127" cy="3826114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pic>
        <p:nvPicPr>
          <p:cNvPr descr="iphone6s.png" id="711" name="Google Shape;71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2614" y="1015262"/>
            <a:ext cx="1815575" cy="3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7"/>
          <p:cNvPicPr preferRelativeResize="0"/>
          <p:nvPr/>
        </p:nvPicPr>
        <p:blipFill rotWithShape="1">
          <a:blip r:embed="rId5">
            <a:alphaModFix/>
          </a:blip>
          <a:srcRect b="46353" l="0" r="0" t="0"/>
          <a:stretch/>
        </p:blipFill>
        <p:spPr>
          <a:xfrm>
            <a:off x="5821862" y="1466570"/>
            <a:ext cx="1544050" cy="275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9264" y="127650"/>
            <a:ext cx="4286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286440" y="305514"/>
            <a:ext cx="20297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SUBSCRIBE POP-UP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3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1" name="Google Shape;1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3526" y="1448071"/>
            <a:ext cx="4596948" cy="2758169"/>
          </a:xfrm>
          <a:prstGeom prst="rect">
            <a:avLst/>
          </a:prstGeom>
          <a:noFill/>
          <a:ln>
            <a:noFill/>
          </a:ln>
          <a:effectLst>
            <a:outerShdw blurRad="193675" rotWithShape="0" algn="l" dist="25400">
              <a:srgbClr val="000000">
                <a:alpha val="20000"/>
              </a:srgbClr>
            </a:outerShdw>
          </a:effectLst>
        </p:spPr>
      </p:pic>
      <p:sp>
        <p:nvSpPr>
          <p:cNvPr id="142" name="Google Shape;142;p3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205802" y="4167051"/>
            <a:ext cx="2190997" cy="577081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10/01/19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DOCW-203 - [Subscribe Pop-Up] PHP Error was encountered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/>
        </p:nvSpPr>
        <p:spPr>
          <a:xfrm>
            <a:off x="286440" y="305514"/>
            <a:ext cx="29340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HEADER &amp; FOOTER (MOBILE)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4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2647" y="627912"/>
            <a:ext cx="2508611" cy="4114123"/>
          </a:xfrm>
          <a:prstGeom prst="rect">
            <a:avLst/>
          </a:prstGeom>
          <a:noFill/>
          <a:ln>
            <a:noFill/>
          </a:ln>
          <a:effectLst>
            <a:outerShdw blurRad="193675" rotWithShape="0" algn="bl" dir="18900000" dist="25400">
              <a:srgbClr val="000000">
                <a:alpha val="20000"/>
              </a:srgbClr>
            </a:outerShdw>
          </a:effectLst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14" y="2326546"/>
            <a:ext cx="2321256" cy="318785"/>
          </a:xfrm>
          <a:prstGeom prst="rect">
            <a:avLst/>
          </a:prstGeom>
          <a:noFill/>
          <a:ln>
            <a:noFill/>
          </a:ln>
          <a:effectLst>
            <a:outerShdw blurRad="193675" rotWithShape="0" algn="bl" dist="25400">
              <a:srgbClr val="000000">
                <a:alpha val="20000"/>
              </a:srgbClr>
            </a:outerShdw>
          </a:effectLst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4839" y="613296"/>
            <a:ext cx="2321255" cy="4128740"/>
          </a:xfrm>
          <a:prstGeom prst="rect">
            <a:avLst/>
          </a:prstGeom>
          <a:noFill/>
          <a:ln>
            <a:noFill/>
          </a:ln>
          <a:effectLst>
            <a:outerShdw blurRad="193675" rotWithShape="0" algn="bl" dist="25400">
              <a:srgbClr val="000000">
                <a:alpha val="20000"/>
              </a:srgbClr>
            </a:outerShdw>
          </a:effectLst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0396" y="627914"/>
            <a:ext cx="2508610" cy="4114120"/>
          </a:xfrm>
          <a:prstGeom prst="rect">
            <a:avLst/>
          </a:prstGeom>
          <a:noFill/>
          <a:ln>
            <a:noFill/>
          </a:ln>
          <a:effectLst>
            <a:outerShdw blurRad="193675" rotWithShape="0" algn="bl" dir="18900000" dist="25400">
              <a:srgbClr val="000000">
                <a:alpha val="20000"/>
              </a:srgbClr>
            </a:outerShdw>
          </a:effectLst>
        </p:spPr>
      </p:pic>
      <p:cxnSp>
        <p:nvCxnSpPr>
          <p:cNvPr id="154" name="Google Shape;154;p4"/>
          <p:cNvCxnSpPr/>
          <p:nvPr/>
        </p:nvCxnSpPr>
        <p:spPr>
          <a:xfrm rot="10800000">
            <a:off x="895475" y="2649325"/>
            <a:ext cx="0" cy="63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4"/>
          <p:cNvSpPr/>
          <p:nvPr/>
        </p:nvSpPr>
        <p:spPr>
          <a:xfrm>
            <a:off x="8473591" y="88914"/>
            <a:ext cx="433200" cy="433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518700" y="3317900"/>
            <a:ext cx="2200200" cy="5397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050">
                <a:solidFill>
                  <a:schemeClr val="dk1"/>
                </a:solidFill>
              </a:rPr>
              <a:t>DOCW-220 - [Home] Unresponsive Burger Menu</a:t>
            </a:r>
            <a:endParaRPr sz="10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/>
        </p:nvSpPr>
        <p:spPr>
          <a:xfrm>
            <a:off x="286440" y="305514"/>
            <a:ext cx="26011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NAVIGATION DROPDOWN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5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256" y="1621693"/>
            <a:ext cx="5848839" cy="2229869"/>
          </a:xfrm>
          <a:prstGeom prst="rect">
            <a:avLst/>
          </a:prstGeom>
          <a:noFill/>
          <a:ln>
            <a:noFill/>
          </a:ln>
          <a:effectLst>
            <a:outerShdw blurRad="193675" rotWithShape="0" algn="bl" dir="18900000" dist="25400">
              <a:srgbClr val="000000">
                <a:alpha val="20000"/>
              </a:srgbClr>
            </a:outerShdw>
          </a:effectLst>
        </p:spPr>
      </p:pic>
      <p:sp>
        <p:nvSpPr>
          <p:cNvPr id="164" name="Google Shape;164;p5"/>
          <p:cNvSpPr txBox="1"/>
          <p:nvPr/>
        </p:nvSpPr>
        <p:spPr>
          <a:xfrm>
            <a:off x="4248468" y="1124579"/>
            <a:ext cx="827471" cy="2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8553450" y="184800"/>
            <a:ext cx="433200" cy="4332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/>
        </p:nvSpPr>
        <p:spPr>
          <a:xfrm>
            <a:off x="286440" y="305514"/>
            <a:ext cx="26011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NAVIGATION DROPDOWN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6"/>
          <p:cNvCxnSpPr/>
          <p:nvPr/>
        </p:nvCxnSpPr>
        <p:spPr>
          <a:xfrm>
            <a:off x="188146" y="184791"/>
            <a:ext cx="0" cy="561094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2" name="Google Shape;1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257" y="1621693"/>
            <a:ext cx="5848836" cy="2229869"/>
          </a:xfrm>
          <a:prstGeom prst="rect">
            <a:avLst/>
          </a:prstGeom>
          <a:noFill/>
          <a:ln>
            <a:noFill/>
          </a:ln>
          <a:effectLst>
            <a:outerShdw blurRad="193675" rotWithShape="0" algn="bl" dir="18900000" dist="25400">
              <a:srgbClr val="000000">
                <a:alpha val="20000"/>
              </a:srgbClr>
            </a:outerShdw>
          </a:effectLst>
        </p:spPr>
      </p:pic>
      <p:sp>
        <p:nvSpPr>
          <p:cNvPr id="173" name="Google Shape;173;p6"/>
          <p:cNvSpPr txBox="1"/>
          <p:nvPr/>
        </p:nvSpPr>
        <p:spPr>
          <a:xfrm>
            <a:off x="4248468" y="1124579"/>
            <a:ext cx="827471" cy="2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8591550" y="184800"/>
            <a:ext cx="433200" cy="4332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1dcc4f959_1_38"/>
          <p:cNvSpPr txBox="1"/>
          <p:nvPr/>
        </p:nvSpPr>
        <p:spPr>
          <a:xfrm>
            <a:off x="286440" y="305514"/>
            <a:ext cx="396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42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EXPLORE BY LOCATION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g61dcc4f959_1_38"/>
          <p:cNvCxnSpPr/>
          <p:nvPr/>
        </p:nvCxnSpPr>
        <p:spPr>
          <a:xfrm>
            <a:off x="188146" y="184791"/>
            <a:ext cx="0" cy="5610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" name="Google Shape;181;g61dcc4f959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687" y="911854"/>
            <a:ext cx="45719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61dcc4f959_1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1551" y="745800"/>
            <a:ext cx="3165649" cy="41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61dcc4f959_1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6705" y="745800"/>
            <a:ext cx="3261819" cy="4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61dcc4f959_1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0924" y="152400"/>
            <a:ext cx="4286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61dcc4f959_1_38"/>
          <p:cNvSpPr txBox="1"/>
          <p:nvPr/>
        </p:nvSpPr>
        <p:spPr>
          <a:xfrm>
            <a:off x="57850" y="4413899"/>
            <a:ext cx="1971000" cy="532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10/0</a:t>
            </a:r>
            <a:r>
              <a:rPr lang="en-US" sz="1050">
                <a:solidFill>
                  <a:schemeClr val="dk1"/>
                </a:solidFill>
              </a:rPr>
              <a:t>2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/19 v 1.1.0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DOCW-2</a:t>
            </a:r>
            <a:r>
              <a:rPr lang="en-US" sz="1050"/>
              <a:t>21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[</a:t>
            </a:r>
            <a:r>
              <a:rPr lang="en-US" sz="1050"/>
              <a:t>Explore By Location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n-US" sz="1050"/>
              <a:t>Different UI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2018-10-02T07:06:59Z</dcterms:created>
  <dc:creator>NMI-Rufino Escarda</dc:creator>
</cp:coreProperties>
</file>